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OyVQiO7+H7ezi7PivbR00jDYT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5"/>
          <c:dPt>
            <c:idx val="1"/>
            <c:spPr>
              <a:solidFill>
                <a:srgbClr val="FF0000"/>
              </a:solidFill>
            </c:spPr>
          </c:dPt>
          <c:cat>
            <c:strRef>
              <c:f>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</c:pie3DChart>
      <c:spPr>
        <a:solidFill>
          <a:srgbClr val="0070C0">
            <a:alpha val="44000"/>
          </a:srgb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3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/>
            </a:pPr>
            <a:endParaRPr lang="ru-RU"/>
          </a:p>
        </c:txPr>
      </c:legendEntry>
      <c:layout/>
      <c:txPr>
        <a:bodyPr/>
        <a:lstStyle/>
        <a:p>
          <a:pPr>
            <a:defRPr sz="3200"/>
          </a:pPr>
          <a:endParaRPr lang="ru-RU"/>
        </a:p>
      </c:txPr>
    </c:legend>
    <c:plotVisOnly val="1"/>
  </c:chart>
  <c:spPr>
    <a:solidFill>
      <a:srgbClr val="0070C0">
        <a:alpha val="49000"/>
      </a:srgb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7902451272715848E-2"/>
          <c:y val="5.8242890781863857E-2"/>
          <c:w val="0.71622108533944362"/>
          <c:h val="0.94175710921813605"/>
        </c:manualLayout>
      </c:layout>
      <c:pie3DChart>
        <c:varyColors val="1"/>
        <c:ser>
          <c:idx val="0"/>
          <c:order val="0"/>
          <c:explosion val="17"/>
          <c:dPt>
            <c:idx val="0"/>
            <c:explosion val="3"/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4000" b="1">
              <a:solidFill>
                <a:schemeClr val="accent4">
                  <a:lumMod val="10000"/>
                </a:schemeClr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2401873848209992E-2"/>
          <c:w val="0.69803502472789214"/>
          <c:h val="0.91924463384349409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rgbClr val="33CC33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explosion val="8"/>
            <c:spPr>
              <a:solidFill>
                <a:srgbClr val="0070C0"/>
              </a:solidFill>
            </c:spPr>
          </c:dPt>
          <c:cat>
            <c:strRef>
              <c:f>Лист1!$A$1:$E$1</c:f>
              <c:strCache>
                <c:ptCount val="5"/>
                <c:pt idx="0">
                  <c:v>ICQ</c:v>
                </c:pt>
                <c:pt idx="1">
                  <c:v>QIP</c:v>
                </c:pt>
                <c:pt idx="2">
                  <c:v>Miranda </c:v>
                </c:pt>
                <c:pt idx="3">
                  <c:v>Skype </c:v>
                </c:pt>
                <c:pt idx="4">
                  <c:v>Mail.ru Agent 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34</c:v>
                </c:pt>
                <c:pt idx="1">
                  <c:v>1</c:v>
                </c:pt>
                <c:pt idx="2">
                  <c:v>1</c:v>
                </c:pt>
                <c:pt idx="3">
                  <c:v>58</c:v>
                </c:pt>
                <c:pt idx="4">
                  <c:v>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5"/>
          <c:dPt>
            <c:idx val="0"/>
            <c:spPr>
              <a:solidFill>
                <a:srgbClr val="FF3300"/>
              </a:solidFill>
            </c:spPr>
          </c:dPt>
          <c:dPt>
            <c:idx val="3"/>
            <c:spPr>
              <a:solidFill>
                <a:srgbClr val="33CC33"/>
              </a:solidFill>
            </c:spPr>
          </c:dPt>
          <c:dPt>
            <c:idx val="4"/>
            <c:spPr>
              <a:solidFill>
                <a:srgbClr val="FF00FF"/>
              </a:solidFill>
            </c:spPr>
          </c:dPt>
          <c:cat>
            <c:strRef>
              <c:f>Лист1!$A$1:$E$1</c:f>
              <c:strCache>
                <c:ptCount val="5"/>
                <c:pt idx="0">
                  <c:v>ICQ</c:v>
                </c:pt>
                <c:pt idx="1">
                  <c:v>QIP</c:v>
                </c:pt>
                <c:pt idx="2">
                  <c:v>Miranda </c:v>
                </c:pt>
                <c:pt idx="3">
                  <c:v>Skype </c:v>
                </c:pt>
                <c:pt idx="4">
                  <c:v>Mail.ru Agent 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34</c:v>
                </c:pt>
                <c:pt idx="1">
                  <c:v>1</c:v>
                </c:pt>
                <c:pt idx="2">
                  <c:v>1</c:v>
                </c:pt>
                <c:pt idx="3">
                  <c:v>58</c:v>
                </c:pt>
                <c:pt idx="4">
                  <c:v>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32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explosion val="6"/>
            <c:spPr>
              <a:solidFill>
                <a:srgbClr val="0070C0"/>
              </a:solidFill>
            </c:spPr>
          </c:dPt>
          <c:dPt>
            <c:idx val="2"/>
            <c:explosion val="2"/>
          </c:dPt>
          <c:dPt>
            <c:idx val="3"/>
            <c:explosion val="6"/>
            <c:spPr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  <a:tileRect r="-100000" b="-100000"/>
              </a:gra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Лист1!$A$8:$F$8</c:f>
              <c:strCache>
                <c:ptCount val="6"/>
                <c:pt idx="0">
                  <c:v>Одноклассники</c:v>
                </c:pt>
                <c:pt idx="1">
                  <c:v>Вконтакте</c:v>
                </c:pt>
                <c:pt idx="2">
                  <c:v>Facebook</c:v>
                </c:pt>
                <c:pt idx="3">
                  <c:v>Мой Мир</c:v>
                </c:pt>
                <c:pt idx="4">
                  <c:v>Общаюсь в нескольких сетях</c:v>
                </c:pt>
                <c:pt idx="5">
                  <c:v>В других</c:v>
                </c:pt>
              </c:strCache>
            </c:strRef>
          </c:cat>
          <c:val>
            <c:numRef>
              <c:f>Лист1!$A$9:$F$9</c:f>
              <c:numCache>
                <c:formatCode>General</c:formatCode>
                <c:ptCount val="6"/>
                <c:pt idx="0">
                  <c:v>23</c:v>
                </c:pt>
                <c:pt idx="1">
                  <c:v>15</c:v>
                </c:pt>
                <c:pt idx="2">
                  <c:v>2</c:v>
                </c:pt>
                <c:pt idx="3">
                  <c:v>1</c:v>
                </c:pt>
                <c:pt idx="4">
                  <c:v>58</c:v>
                </c:pt>
                <c:pt idx="5">
                  <c:v>1</c:v>
                </c:pt>
              </c:numCache>
            </c:numRef>
          </c:val>
        </c:ser>
      </c:pie3DChart>
    </c:plotArea>
    <c:legend>
      <c:legendPos val="r"/>
      <c:layout/>
      <c:spPr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/>
        <a:lstStyle/>
        <a:p>
          <a:pPr>
            <a:defRPr sz="180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FFFF00"/>
            </a:solidFill>
          </c:spPr>
          <c:dPt>
            <c:idx val="1"/>
            <c:explosion val="20"/>
            <c:spPr>
              <a:solidFill>
                <a:srgbClr val="00CC00"/>
              </a:solidFill>
            </c:spPr>
          </c:dPt>
          <c:cat>
            <c:strRef>
              <c:f>Лист1!$A$4:$B$4</c:f>
              <c:strCache>
                <c:ptCount val="2"/>
                <c:pt idx="0">
                  <c:v> да</c:v>
                </c:pt>
                <c:pt idx="1">
                  <c:v>нет</c:v>
                </c:pt>
              </c:strCache>
            </c:strRef>
          </c:cat>
          <c:val>
            <c:numRef>
              <c:f>Лист1!$A$5:$B$5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</c:ser>
      </c:pie3DChart>
    </c:plotArea>
    <c:legend>
      <c:legendPos val="r"/>
      <c:layout/>
      <c:spPr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/>
        <a:lstStyle/>
        <a:p>
          <a:pPr>
            <a:defRPr sz="600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29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2" name="Google Shape;32;p29"/>
            <p:cNvSpPr/>
            <p:nvPr/>
          </p:nvSpPr>
          <p:spPr>
            <a:xfrm>
              <a:off x="0" y="2208"/>
              <a:ext cx="2515" cy="1970"/>
            </a:xfrm>
            <a:custGeom>
              <a:avLst/>
              <a:gdLst/>
              <a:ahLst/>
              <a:cxnLst/>
              <a:rect l="l" t="t" r="r" b="b"/>
              <a:pathLst>
                <a:path w="2515" h="1970" extrusionOk="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" name="Google Shape;33;p29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/>
              <a:rect l="l" t="t" r="r" b="b"/>
              <a:pathLst>
                <a:path w="2123" h="1696" extrusionOk="0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" name="Google Shape;34;p29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/>
              <a:rect l="l" t="t" r="r" b="b"/>
              <a:pathLst>
                <a:path w="3668" h="943" extrusionOk="0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" name="Google Shape;35;p29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/>
              <a:rect l="l" t="t" r="r" b="b"/>
              <a:pathLst>
                <a:path w="969" h="1192" extrusionOk="0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" name="Google Shape;36;p29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/>
              <a:rect l="l" t="t" r="r" b="b"/>
              <a:pathLst>
                <a:path w="2570" h="2266" extrusionOk="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" name="Google Shape;37;p29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/>
              <a:rect l="l" t="t" r="r" b="b"/>
              <a:pathLst>
                <a:path w="2176" h="1505" extrusionOk="0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" name="Google Shape;38;p2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/>
              <a:rect l="l" t="t" r="r" b="b"/>
              <a:pathLst>
                <a:path w="813" h="804" extrusionOk="0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" name="Google Shape;39;p29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/>
              <a:rect l="l" t="t" r="r" b="b"/>
              <a:pathLst>
                <a:path w="759" h="107" extrusionOk="0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40;p29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/>
              <a:rect l="l" t="t" r="r" b="b"/>
              <a:pathLst>
                <a:path w="3169" h="743" extrusionOk="0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41;p29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" name="Google Shape;42;p29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" name="Google Shape;43;p29"/>
            <p:cNvSpPr/>
            <p:nvPr/>
          </p:nvSpPr>
          <p:spPr>
            <a:xfrm>
              <a:off x="0" y="4032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6B23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" name="Google Shape;44;p29"/>
            <p:cNvSpPr/>
            <p:nvPr/>
          </p:nvSpPr>
          <p:spPr>
            <a:xfrm>
              <a:off x="0" y="4032"/>
              <a:ext cx="5760" cy="336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6B23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" name="Google Shape;45;p29"/>
            <p:cNvSpPr/>
            <p:nvPr/>
          </p:nvSpPr>
          <p:spPr>
            <a:xfrm>
              <a:off x="0" y="0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8F490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" name="Google Shape;46;p29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/>
              <a:rect l="l" t="t" r="r" b="b"/>
              <a:pathLst>
                <a:path w="3188" h="2024" extrusionOk="0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" name="Google Shape;47;p29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/>
              <a:rect l="l" t="t" r="r" b="b"/>
              <a:pathLst>
                <a:path w="2144" h="1787" extrusionOk="0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" name="Google Shape;48;p29"/>
            <p:cNvSpPr/>
            <p:nvPr/>
          </p:nvSpPr>
          <p:spPr>
            <a:xfrm>
              <a:off x="2932" y="1728"/>
              <a:ext cx="2828" cy="2366"/>
            </a:xfrm>
            <a:custGeom>
              <a:avLst/>
              <a:gdLst/>
              <a:ahLst/>
              <a:cxnLst/>
              <a:rect l="l" t="t" r="r" b="b"/>
              <a:pathLst>
                <a:path w="2828" h="2366" extrusionOk="0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" name="Google Shape;49;p29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/>
              <a:rect l="l" t="t" r="r" b="b"/>
              <a:pathLst>
                <a:path w="2153" h="1930" extrusionOk="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0" name="Google Shape;50;p29"/>
          <p:cNvSpPr txBox="1">
            <a:spLocks noGrp="1"/>
          </p:cNvSpPr>
          <p:nvPr>
            <p:ph type="ctrTitle"/>
          </p:nvPr>
        </p:nvSpPr>
        <p:spPr>
          <a:xfrm>
            <a:off x="685800" y="18288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диаграмма" type="chart">
  <p:cSld name="CHAR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8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" name="Google Shape;7;p28"/>
            <p:cNvSpPr/>
            <p:nvPr/>
          </p:nvSpPr>
          <p:spPr>
            <a:xfrm>
              <a:off x="0" y="2208"/>
              <a:ext cx="2515" cy="1970"/>
            </a:xfrm>
            <a:custGeom>
              <a:avLst/>
              <a:gdLst/>
              <a:ahLst/>
              <a:cxnLst/>
              <a:rect l="l" t="t" r="r" b="b"/>
              <a:pathLst>
                <a:path w="2515" h="1970" extrusionOk="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Google Shape;8;p28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/>
              <a:rect l="l" t="t" r="r" b="b"/>
              <a:pathLst>
                <a:path w="2123" h="1696" extrusionOk="0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Google Shape;9;p28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/>
              <a:rect l="l" t="t" r="r" b="b"/>
              <a:pathLst>
                <a:path w="3668" h="943" extrusionOk="0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Google Shape;10;p28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/>
              <a:rect l="l" t="t" r="r" b="b"/>
              <a:pathLst>
                <a:path w="969" h="1192" extrusionOk="0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Google Shape;11;p28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/>
              <a:rect l="l" t="t" r="r" b="b"/>
              <a:pathLst>
                <a:path w="2570" h="2266" extrusionOk="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12;p2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/>
              <a:rect l="l" t="t" r="r" b="b"/>
              <a:pathLst>
                <a:path w="2176" h="1505" extrusionOk="0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Google Shape;13;p28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/>
              <a:rect l="l" t="t" r="r" b="b"/>
              <a:pathLst>
                <a:path w="813" h="804" extrusionOk="0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Google Shape;14;p28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/>
              <a:rect l="l" t="t" r="r" b="b"/>
              <a:pathLst>
                <a:path w="759" h="107" extrusionOk="0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Google Shape;15;p28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/>
              <a:rect l="l" t="t" r="r" b="b"/>
              <a:pathLst>
                <a:path w="3169" h="743" extrusionOk="0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16;p28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17;p28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0" y="4032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6B23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0" y="4032"/>
              <a:ext cx="5760" cy="336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6B23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Google Shape;20;p28"/>
            <p:cNvSpPr/>
            <p:nvPr/>
          </p:nvSpPr>
          <p:spPr>
            <a:xfrm>
              <a:off x="0" y="0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8F490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Google Shape;21;p28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/>
              <a:rect l="l" t="t" r="r" b="b"/>
              <a:pathLst>
                <a:path w="3188" h="2024" extrusionOk="0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Google Shape;22;p2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/>
              <a:rect l="l" t="t" r="r" b="b"/>
              <a:pathLst>
                <a:path w="2144" h="1787" extrusionOk="0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23;p28"/>
            <p:cNvSpPr/>
            <p:nvPr/>
          </p:nvSpPr>
          <p:spPr>
            <a:xfrm>
              <a:off x="2932" y="1728"/>
              <a:ext cx="2828" cy="2366"/>
            </a:xfrm>
            <a:custGeom>
              <a:avLst/>
              <a:gdLst/>
              <a:ahLst/>
              <a:cxnLst/>
              <a:rect l="l" t="t" r="r" b="b"/>
              <a:pathLst>
                <a:path w="2828" h="2366" extrusionOk="0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24;p28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/>
              <a:rect l="l" t="t" r="r" b="b"/>
              <a:pathLst>
                <a:path w="2153" h="1930" extrusionOk="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5" name="Google Shape;25;p2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eopro.ru/interview/2009/8/698.html" TargetMode="External"/><Relationship Id="rId5" Type="http://schemas.openxmlformats.org/officeDocument/2006/relationships/hyperlink" Target="http://www.seopro.ru/news/2009/2/114.html" TargetMode="Externa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ctrTitle"/>
          </p:nvPr>
        </p:nvSpPr>
        <p:spPr>
          <a:xfrm>
            <a:off x="755576" y="1844824"/>
            <a:ext cx="77724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Общение в Интернете</a:t>
            </a:r>
            <a:endParaRPr/>
          </a:p>
        </p:txBody>
      </p:sp>
      <p:sp>
        <p:nvSpPr>
          <p:cNvPr id="129" name="Google Shape;129;p1"/>
          <p:cNvSpPr txBox="1">
            <a:spLocks noGrp="1"/>
          </p:cNvSpPr>
          <p:nvPr>
            <p:ph type="subTitle" idx="1"/>
          </p:nvPr>
        </p:nvSpPr>
        <p:spPr>
          <a:xfrm>
            <a:off x="1115616" y="2996952"/>
            <a:ext cx="7200800" cy="2736304"/>
          </a:xfrm>
          <a:prstGeom prst="rect">
            <a:avLst/>
          </a:prstGeom>
          <a:solidFill>
            <a:srgbClr val="00B0F0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ru-RU" dirty="0"/>
              <a:t>Работу выполнил ученик 9 класса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lang="ru-RU" dirty="0"/>
              <a:t> </a:t>
            </a:r>
            <a:r>
              <a:rPr lang="ru-RU" dirty="0" smtClean="0"/>
              <a:t>МБОУ</a:t>
            </a:r>
            <a:r>
              <a:rPr lang="ru-RU" sz="2800" b="1" dirty="0" smtClean="0"/>
              <a:t> СОШ №5 г.Алагира</a:t>
            </a:r>
            <a:r>
              <a:rPr lang="ru-RU" sz="2800" b="1" dirty="0"/>
              <a:t> </a:t>
            </a:r>
            <a:r>
              <a:rPr lang="ru-RU" sz="2800" b="1" dirty="0" err="1"/>
              <a:t>РСО-Алания</a:t>
            </a:r>
            <a:r>
              <a:rPr lang="ru-RU" b="1" dirty="0"/>
              <a:t> 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lang="ru-RU" b="1" dirty="0" err="1" smtClean="0"/>
              <a:t>Газзаев</a:t>
            </a:r>
            <a:r>
              <a:rPr lang="ru-RU" b="1" dirty="0" smtClean="0"/>
              <a:t> Ярослав</a:t>
            </a:r>
            <a:endParaRPr b="1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lang="ru-RU" dirty="0"/>
              <a:t>Руководитель: учитель информатики </a:t>
            </a:r>
            <a:r>
              <a:rPr lang="ru-RU" b="1" dirty="0" err="1"/>
              <a:t>Дарчиева</a:t>
            </a:r>
            <a:r>
              <a:rPr lang="ru-RU" b="1" dirty="0"/>
              <a:t> Елена Петровна</a:t>
            </a:r>
            <a:endParaRPr b="1"/>
          </a:p>
        </p:txBody>
      </p:sp>
      <p:sp>
        <p:nvSpPr>
          <p:cNvPr id="130" name="Google Shape;130;p1"/>
          <p:cNvSpPr/>
          <p:nvPr/>
        </p:nvSpPr>
        <p:spPr>
          <a:xfrm>
            <a:off x="0" y="6381328"/>
            <a:ext cx="9144000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0" y="188640"/>
            <a:ext cx="9144000" cy="1200288"/>
          </a:xfrm>
          <a:prstGeom prst="rect">
            <a:avLst/>
          </a:prstGeom>
          <a:noFill/>
          <a:ln>
            <a:noFill/>
          </a:ln>
          <a:effectLst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ИССЛЕДОВАТЕЛЬСКАЯ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РАБОТА</a:t>
            </a:r>
            <a:endParaRPr sz="5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3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3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3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3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0" descr="http://i-russia.ru/media/photos/medium/41d36703f9638ce7689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14912"/>
            <a:ext cx="9365589" cy="7244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Преимущества конференций, клубов, форумов</a:t>
            </a:r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gradFill>
            <a:gsLst>
              <a:gs pos="0">
                <a:srgbClr val="00CCCC"/>
              </a:gs>
              <a:gs pos="16000">
                <a:srgbClr val="00CCCC"/>
              </a:gs>
              <a:gs pos="47000">
                <a:srgbClr val="9999FF"/>
              </a:gs>
              <a:gs pos="56000">
                <a:srgbClr val="3399FF">
                  <a:alpha val="67843"/>
                </a:srgbClr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ru-RU" sz="2400" b="1"/>
              <a:t>отсутствие необходимости совершать длительные переезды к месту проведения – достаточно лишь включить свой компьютер и набрать нужный электронный адрес;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Char char="■"/>
            </a:pPr>
            <a:r>
              <a:rPr lang="ru-RU" sz="2400" b="1"/>
              <a:t>   колоссальная экономия времени, сил и денег при участии в форуме;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Char char="■"/>
            </a:pPr>
            <a:r>
              <a:rPr lang="ru-RU" sz="2400" b="1"/>
              <a:t> возможность принимать участие одновременно в нескольких форумах;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Char char="■"/>
            </a:pPr>
            <a:r>
              <a:rPr lang="ru-RU" sz="2400" b="1"/>
              <a:t> отсутствие физического контакта с оппонентами исключает возможность применения физической силы  в спорных ситуациях для достижения необходимых результатов;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Char char="■"/>
            </a:pPr>
            <a:r>
              <a:rPr lang="ru-RU" sz="2400" b="1"/>
              <a:t>   период проведения форума не имеет жестких временных рамок;</a:t>
            </a:r>
            <a:endParaRPr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 descr="http://xn--b1alejlbl.su/uploads/posts/2010-04/1272525939_pautina2904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28" y="-442368"/>
            <a:ext cx="9324528" cy="806849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Недостатки конференций, клубов, форумов</a:t>
            </a:r>
            <a:endParaRPr/>
          </a:p>
        </p:txBody>
      </p:sp>
      <p:sp>
        <p:nvSpPr>
          <p:cNvPr id="205" name="Google Shape;20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gradFill>
            <a:gsLst>
              <a:gs pos="0">
                <a:srgbClr val="00CCCC"/>
              </a:gs>
              <a:gs pos="16000">
                <a:srgbClr val="00CCCC"/>
              </a:gs>
              <a:gs pos="47000">
                <a:srgbClr val="9999FF"/>
              </a:gs>
              <a:gs pos="56000">
                <a:srgbClr val="3399FF">
                  <a:alpha val="67843"/>
                </a:srgbClr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80"/>
              <a:buChar char="■"/>
            </a:pPr>
            <a:r>
              <a:rPr lang="ru-RU" sz="2800"/>
              <a:t>- </a:t>
            </a:r>
            <a:r>
              <a:rPr lang="ru-RU" sz="2800" b="1"/>
              <a:t>необходимо наличие компьютера, выхода в Интернет, электронного почтового ящика, регистрации на форуме, а также элементарных знаний по использованию программного обеспечением ПЭВМ;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ru-RU" sz="2800" b="1"/>
              <a:t>- частое отсутствие визуального представления о собеседниках в виду их нежелания выставлять свои фото на всеобщее обозрение</a:t>
            </a:r>
            <a:endParaRPr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2" descr="http://t2.gstatic.com/images?q=tbn:ANd9GcSdyG7Lytq3xteNE-Nv8OCcqI9VL1eY3NjvSIOF254bZ7bmqWW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684568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Чаты</a:t>
            </a:r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■"/>
            </a:pPr>
            <a:r>
              <a:rPr lang="ru-RU" sz="2800"/>
              <a:t>Разновидность форумов, отличающаяся от них отсутствием какой-либо определенной научной или социальной тематики. Создаются они непосредственно для симуляции живого группового общения в основном молодых людей. Отличительной особенностью является относительная кратковременность. Для того чтобы поучаствовать в беседе, вам нужно  просто подключиться к выбранному каналу. </a:t>
            </a:r>
            <a:endParaRPr/>
          </a:p>
        </p:txBody>
      </p:sp>
      <p:pic>
        <p:nvPicPr>
          <p:cNvPr id="213" name="Google Shape;213;p12" descr="0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50" y="5589588"/>
            <a:ext cx="1944688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" descr="1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0200" y="5589588"/>
            <a:ext cx="1008063" cy="60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 descr="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5825" y="5516563"/>
            <a:ext cx="1368425" cy="78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 descr="http://skripters.com/uploads/posts/2010-02/1266162239_p_000177.jpg"/>
          <p:cNvPicPr preferRelativeResize="0"/>
          <p:nvPr/>
        </p:nvPicPr>
        <p:blipFill rotWithShape="1">
          <a:blip r:embed="rId7">
            <a:alphaModFix/>
          </a:blip>
          <a:srcRect t="22680" r="23606" b="32799"/>
          <a:stretch/>
        </p:blipFill>
        <p:spPr>
          <a:xfrm>
            <a:off x="251520" y="188640"/>
            <a:ext cx="2910607" cy="127220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17" name="Google Shape;217;p12" descr="Картинка 1 из 380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68144" y="5467349"/>
            <a:ext cx="1333500" cy="139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2" descr="http://media.tumblr.com/tumblr_llupboBBKO1qaejbt.gi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59080" y="476672"/>
            <a:ext cx="812440" cy="9520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9" name="Google Shape;219;p12" descr="Картинка 42 из 3819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59832" y="4941168"/>
            <a:ext cx="10572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2" descr="Картинка 51 из 3819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260648"/>
            <a:ext cx="1095375" cy="104775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1" name="Google Shape;221;p12" descr="Картинка 61 из 3819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00192" y="548680"/>
            <a:ext cx="876300" cy="110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" descr="Картинка 113 из 3819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2636912"/>
            <a:ext cx="952500" cy="115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3" descr="http://thumbs.dreamstime.com/thumblarge_156/1182053769T0wwz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756576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Мессенджеры для общения через Интернет </a:t>
            </a:r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640"/>
              <a:buChar char="■"/>
            </a:pPr>
            <a:r>
              <a:rPr lang="ru-RU" sz="4400" b="1"/>
              <a:t>ICQ</a:t>
            </a:r>
            <a:endParaRPr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SzPts val="2640"/>
              <a:buChar char="■"/>
            </a:pPr>
            <a:r>
              <a:rPr lang="ru-RU" sz="4400" b="1"/>
              <a:t>QIP 2005</a:t>
            </a:r>
            <a:endParaRPr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SzPts val="2640"/>
              <a:buChar char="■"/>
            </a:pPr>
            <a:r>
              <a:rPr lang="ru-RU" sz="4400" b="1"/>
              <a:t>Miranda</a:t>
            </a:r>
            <a:endParaRPr sz="4400" b="1"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SzPts val="2640"/>
              <a:buChar char="■"/>
            </a:pPr>
            <a:r>
              <a:rPr lang="ru-RU" sz="4400" b="1"/>
              <a:t>Skype</a:t>
            </a:r>
            <a:endParaRPr sz="4400" b="1"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SzPts val="2640"/>
              <a:buChar char="■"/>
            </a:pPr>
            <a:r>
              <a:rPr lang="ru-RU" sz="4400" b="1"/>
              <a:t>Mail.ru Agent</a:t>
            </a:r>
            <a:endParaRPr sz="4400" b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CCCC"/>
            </a:gs>
            <a:gs pos="16000">
              <a:srgbClr val="00CCCC"/>
            </a:gs>
            <a:gs pos="47000">
              <a:srgbClr val="9999FF"/>
            </a:gs>
            <a:gs pos="54000">
              <a:srgbClr val="3399FF">
                <a:alpha val="70980"/>
              </a:srgbClr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             ICQ </a:t>
            </a:r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Это программа, позволяющая общаться со своими друзьями в реальном времени.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Плюсы: общедоступный мессенджер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Минусы: надоедающая реклама, плохая оптимизированность программы</a:t>
            </a:r>
            <a:endParaRPr/>
          </a:p>
        </p:txBody>
      </p:sp>
      <p:pic>
        <p:nvPicPr>
          <p:cNvPr id="236" name="Google Shape;236;p14" descr="Картинка 3 из 183177"/>
          <p:cNvPicPr preferRelativeResize="0"/>
          <p:nvPr/>
        </p:nvPicPr>
        <p:blipFill rotWithShape="1">
          <a:blip r:embed="rId3">
            <a:alphaModFix/>
          </a:blip>
          <a:srcRect t="23439" b="25973"/>
          <a:stretch/>
        </p:blipFill>
        <p:spPr>
          <a:xfrm>
            <a:off x="5508104" y="120857"/>
            <a:ext cx="3270647" cy="165451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37" name="Google Shape;237;p14" descr="Картинка 13 из 183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4143762"/>
            <a:ext cx="2908573" cy="271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Картинка 19 из 1831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7664" y="4365104"/>
            <a:ext cx="2492896" cy="249289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CCCC"/>
            </a:gs>
            <a:gs pos="16000">
              <a:srgbClr val="00CCCC"/>
            </a:gs>
            <a:gs pos="32000">
              <a:srgbClr val="3399FF">
                <a:alpha val="60784"/>
              </a:srgbClr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           QIP 2005</a:t>
            </a:r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QIP - это месcенджер, который лишен всех недостатков предыдущего, являясь быстрой и компактной программкой.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Плюсы: отличный icq-клиент, с огромным функционалом и возможностями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Минусы: мелкие, почти незаметные ошибки.</a:t>
            </a:r>
            <a:endParaRPr/>
          </a:p>
        </p:txBody>
      </p:sp>
      <p:pic>
        <p:nvPicPr>
          <p:cNvPr id="245" name="Google Shape;245;p15" descr="Картинка 3 из 144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0484" y="4581128"/>
            <a:ext cx="2290032" cy="2276872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246" name="Google Shape;246;p15" descr="Картинка 58 из 1443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0648"/>
            <a:ext cx="3819525" cy="10858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CCCC"/>
            </a:gs>
            <a:gs pos="16000">
              <a:srgbClr val="00CCCC"/>
            </a:gs>
            <a:gs pos="34000">
              <a:srgbClr val="3399FF">
                <a:alpha val="63921"/>
              </a:srgbClr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Skype</a:t>
            </a:r>
            <a:br>
              <a:rPr lang="ru-RU"/>
            </a:br>
            <a:endParaRPr/>
          </a:p>
        </p:txBody>
      </p:sp>
      <p:sp>
        <p:nvSpPr>
          <p:cNvPr id="252" name="Google Shape;252;p16"/>
          <p:cNvSpPr txBox="1">
            <a:spLocks noGrp="1"/>
          </p:cNvSpPr>
          <p:nvPr>
            <p:ph type="body" idx="1"/>
          </p:nvPr>
        </p:nvSpPr>
        <p:spPr>
          <a:xfrm>
            <a:off x="467544" y="2132856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Отличие этой программы от остальных в том, что тут основным преимуществом является видеосвязь. Теперь вы можете видеть собеседника и слышать его голос.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Плюсы: самое лучшее на сегодняшний день средство ip-телефонии, высокая безопасность и конфиденциальность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Минусы: видимые минусы отсутствуют</a:t>
            </a:r>
            <a:endParaRPr/>
          </a:p>
        </p:txBody>
      </p:sp>
      <p:pic>
        <p:nvPicPr>
          <p:cNvPr id="253" name="Google Shape;253;p16" descr="Картинка 2 из 1589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-171400"/>
            <a:ext cx="2304256" cy="23042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54" name="Google Shape;254;p16" descr="http://media.moddb.com/images/downloads/1/18/17833/skype.jpg"/>
          <p:cNvPicPr preferRelativeResize="0"/>
          <p:nvPr/>
        </p:nvPicPr>
        <p:blipFill rotWithShape="1">
          <a:blip r:embed="rId4">
            <a:alphaModFix/>
          </a:blip>
          <a:srcRect t="27719" b="26539"/>
          <a:stretch/>
        </p:blipFill>
        <p:spPr>
          <a:xfrm>
            <a:off x="5615608" y="260648"/>
            <a:ext cx="3528392" cy="121043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7" descr="http://us.123rf.com/400wm/400/400/wklzzz/wklzzz1010/wklzzz101001129/8178519-hi-tec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552" y="0"/>
            <a:ext cx="10248330" cy="711864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7"/>
          <p:cNvSpPr txBox="1"/>
          <p:nvPr/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0" i="0" u="none" strike="noStrike" cap="none">
                <a:solidFill>
                  <a:srgbClr val="FDDA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Социальные сети </a:t>
            </a:r>
            <a:r>
              <a:rPr lang="ru-RU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400" b="1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4788024" y="985665"/>
            <a:ext cx="4104456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интернет-ресурсы, которые помогают пользователям глобальной сети находить друг друга и общаться, обмениваясь различными видами контента (текстовыми сообщениями, фото, видео или аудио-файлами) и т.д.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 первоначально воспринималась только как средство для общения с друзьями, близкими, знакомыми, бывшими одноклассниками, однокурсниками и т.д.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2" name="Google Shape;262;p17" descr="Картинка 7 из 3486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1124744"/>
            <a:ext cx="4067909" cy="39559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</p:pic>
      <p:sp>
        <p:nvSpPr>
          <p:cNvPr id="263" name="Google Shape;263;p17"/>
          <p:cNvSpPr txBox="1"/>
          <p:nvPr/>
        </p:nvSpPr>
        <p:spPr>
          <a:xfrm>
            <a:off x="395536" y="5229200"/>
            <a:ext cx="856895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Однако это понятие расширило свои границы. В России популярность завоевали не американские сервисы, которыми пользуются по всему миру, а сети рунета – </a:t>
            </a:r>
            <a:r>
              <a:rPr lang="ru-RU" sz="18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ВКонтакте(www.vkontakte.ru)</a:t>
            </a:r>
            <a:r>
              <a:rPr lang="ru-RU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ru-RU" sz="18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Одноклассники(www.odnoklassniki.ru)</a:t>
            </a:r>
            <a:r>
              <a:rPr lang="ru-RU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и другие.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3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3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8" descr="http://us.123rf.com/400wm/400/400/wklzzz/wklzzz1010/wklzzz101001129/8178519-hi-tec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552" y="0"/>
            <a:ext cx="10248330" cy="711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8560" y="980728"/>
            <a:ext cx="10197414" cy="611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96551" y="4581128"/>
            <a:ext cx="4104456" cy="252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200" y="980728"/>
            <a:ext cx="9456373" cy="610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68560" y="2492896"/>
            <a:ext cx="4104456" cy="2081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112168"/>
            <a:ext cx="9576386" cy="574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468560" y="0"/>
            <a:ext cx="3960440" cy="216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1099592"/>
            <a:ext cx="9597347" cy="575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12160" y="0"/>
            <a:ext cx="3748360" cy="224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1268760"/>
            <a:ext cx="9320808" cy="518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84168" y="2276872"/>
            <a:ext cx="3677072" cy="204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836712"/>
            <a:ext cx="8976320" cy="538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12160" y="4581128"/>
            <a:ext cx="3685704" cy="2211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6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6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6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6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6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2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2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12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4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6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 descr="C:\Documents and Settings\Наташа\Мои документы\Downloads\obshenie_v_inete\web-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Цели и задачи:</a:t>
            </a:r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■"/>
            </a:pPr>
            <a:r>
              <a:rPr lang="ru-RU" sz="2800"/>
              <a:t>Рассмотреть достоинства и недостатки Интернета именно как одного из способов общения.</a:t>
            </a: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ru-RU" sz="2800"/>
              <a:t>Рассказать о программах которые используются для общения в Интернете.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ru-RU" sz="2800"/>
              <a:t>Постараться выявить лучшую из них, определить их недостатки и преимущества.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ru-RU" sz="2800"/>
              <a:t>Проанализировать литературу и Интернет-информацию по данному вопросу </a:t>
            </a: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ru-RU" sz="2800"/>
              <a:t>Провести опрос среди учеников школы.</a:t>
            </a:r>
            <a:endParaRPr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0" descr="http://barbara-weir.com/images/stories/InternetKilledThe50Thing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1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0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Опрос и его результаты</a:t>
            </a:r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  <a:solidFill>
            <a:srgbClr val="0070C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Пользуетесь ли вы Интернетом для общения с людьми?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Имеется ли у вас электронный почтовый ящик?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Какими программами для общения в Интернете вы пользуетесь?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Какие на ваш взгляд самые лучшие?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Общаетесь ли вы в  социальных сетях и каких?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Заменит ли  Интернет, живое общение?</a:t>
            </a:r>
            <a:endParaRPr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1" descr="http://www.sunhome.ru/UsersGallery/wallpapers/47/182158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57200"/>
            <a:ext cx="9753600" cy="7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38200" lvl="0" indent="-838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/>
              <a:t>Пользуетесь ли вы Интернетом для общения с людьми?</a:t>
            </a:r>
            <a:endParaRPr/>
          </a:p>
        </p:txBody>
      </p:sp>
      <p:graphicFrame>
        <p:nvGraphicFramePr>
          <p:cNvPr id="300" name="Google Shape;300;p21"/>
          <p:cNvGraphicFramePr/>
          <p:nvPr/>
        </p:nvGraphicFramePr>
        <p:xfrm>
          <a:off x="1852612" y="1714500"/>
          <a:ext cx="653581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2" descr="http://www.sunhome.ru/UsersGallery/wallpapers/258/internet_oboi_dlya_rabochego_stol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729192" cy="708213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38200" lvl="0" indent="-838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/>
              <a:t>Имеется ли у вас электронный почтовый ящик?</a:t>
            </a:r>
            <a:endParaRPr/>
          </a:p>
        </p:txBody>
      </p:sp>
      <p:pic>
        <p:nvPicPr>
          <p:cNvPr id="307" name="Google Shape;307;p22" descr="http://spboptima.ru/userfiles/sobak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980728"/>
            <a:ext cx="2433898" cy="2448272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308" name="Google Shape;308;p22"/>
          <p:cNvGraphicFramePr/>
          <p:nvPr/>
        </p:nvGraphicFramePr>
        <p:xfrm>
          <a:off x="1187624" y="1916832"/>
          <a:ext cx="542448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9" name="Google Shape;309;p22"/>
          <p:cNvGraphicFramePr/>
          <p:nvPr/>
        </p:nvGraphicFramePr>
        <p:xfrm>
          <a:off x="0" y="2420888"/>
          <a:ext cx="7020272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3" descr="http://veselov.biz/wp-content/uploads/2011/12/2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57200"/>
            <a:ext cx="10020300" cy="7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38200" lvl="0" indent="-838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/>
              <a:t>Какими программами для общения в Интернете вы пользуетесь?</a:t>
            </a:r>
            <a:endParaRPr/>
          </a:p>
        </p:txBody>
      </p:sp>
      <p:graphicFrame>
        <p:nvGraphicFramePr>
          <p:cNvPr id="316" name="Google Shape;316;p23"/>
          <p:cNvGraphicFramePr/>
          <p:nvPr/>
        </p:nvGraphicFramePr>
        <p:xfrm>
          <a:off x="-180528" y="2132856"/>
          <a:ext cx="9505056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4" descr="http://t3.gstatic.com/images?q=tbn:ANd9GcTQznkgbvgtpxAqCv90qCovvMnuKMM_JD4z7Tj1rLYf1zgnMO5UJC9QWRII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75239" cy="698713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/>
              <a:t>Какие на ваш взгляд самые лучшие?</a:t>
            </a:r>
            <a:endParaRPr/>
          </a:p>
        </p:txBody>
      </p:sp>
      <p:graphicFrame>
        <p:nvGraphicFramePr>
          <p:cNvPr id="323" name="Google Shape;323;p24"/>
          <p:cNvGraphicFramePr/>
          <p:nvPr/>
        </p:nvGraphicFramePr>
        <p:xfrm>
          <a:off x="539552" y="2420888"/>
          <a:ext cx="8352928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5" descr="http://www.diggreader.ru/wp-content/img/08january/we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9058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5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/>
              <a:t>Общаетесь ли вы в  социальных сетях и каких?</a:t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endParaRPr sz="3200"/>
          </a:p>
        </p:txBody>
      </p:sp>
      <p:graphicFrame>
        <p:nvGraphicFramePr>
          <p:cNvPr id="330" name="Google Shape;330;p25"/>
          <p:cNvGraphicFramePr/>
          <p:nvPr/>
        </p:nvGraphicFramePr>
        <p:xfrm>
          <a:off x="0" y="1862137"/>
          <a:ext cx="8964488" cy="401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6" descr="http://intservis.far.ru/pic/WE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07632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6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/>
              <a:t>Заменит ли  Интернет, живое общение?</a:t>
            </a:r>
            <a:br>
              <a:rPr lang="ru-RU" sz="3600"/>
            </a:br>
            <a:endParaRPr sz="3600"/>
          </a:p>
        </p:txBody>
      </p:sp>
      <p:graphicFrame>
        <p:nvGraphicFramePr>
          <p:cNvPr id="337" name="Google Shape;337;p26"/>
          <p:cNvGraphicFramePr/>
          <p:nvPr/>
        </p:nvGraphicFramePr>
        <p:xfrm>
          <a:off x="467544" y="2996952"/>
          <a:ext cx="82089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7" descr="http://balakovoblog.ru/wp-content/uploads/2010/04/internet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578" cy="699326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7"/>
          <p:cNvSpPr/>
          <p:nvPr/>
        </p:nvSpPr>
        <p:spPr>
          <a:xfrm>
            <a:off x="1403648" y="3933056"/>
            <a:ext cx="5427511" cy="255454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cap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cap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внимание!</a:t>
            </a:r>
            <a:endParaRPr sz="8000" b="1" cap="none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" descr="C:\Documents and Settings\Наташа\Мои документы\Downloads\obshenie_v_inete\1217320452mq0Vs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/>
              <a:t>Способы общения через Интернет:</a:t>
            </a:r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6707088" cy="2980928"/>
          </a:xfrm>
          <a:prstGeom prst="rect">
            <a:avLst/>
          </a:prstGeom>
          <a:gradFill>
            <a:gsLst>
              <a:gs pos="0">
                <a:srgbClr val="000082">
                  <a:alpha val="26666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E-mail (электронная почта)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Конференции, форумы, клубы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Чаты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ru-RU"/>
              <a:t>Социальные сети</a:t>
            </a:r>
            <a:endParaRPr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Documents and Settings\Наташа\Мои документы\Downloads\obshenie_v_inete\biz2_profcliaprt_r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710140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Электронная почта</a:t>
            </a:r>
            <a:endParaRPr/>
          </a:p>
        </p:txBody>
      </p:sp>
      <p:sp>
        <p:nvSpPr>
          <p:cNvPr id="152" name="Google Shape;15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07288" cy="4061048"/>
          </a:xfrm>
          <a:prstGeom prst="rect">
            <a:avLst/>
          </a:prstGeom>
          <a:gradFill>
            <a:gsLst>
              <a:gs pos="0">
                <a:srgbClr val="03D4A8">
                  <a:alpha val="6196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■"/>
            </a:pPr>
            <a:r>
              <a:rPr lang="ru-RU" sz="2800" b="1"/>
              <a:t>Оценки говорят, что в мире имеется более 100 миллионов пользователей электронной почты. С ее помощью вы можете посылать сообщения, получать их в свой электронный почтовый ящик, отвечать на письма ваших корреспондентов автоматически, используя их адреса.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ru-RU" sz="2800" b="1"/>
              <a:t>Вы можете посылать и принимать электронную почту от любого лица, имеющего электронный адрес. </a:t>
            </a:r>
            <a:endParaRPr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" descr="http://www.klfcradio.com/Images/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8018" y="-4572000"/>
            <a:ext cx="9854554" cy="1167340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Преимущества электронной почты</a:t>
            </a:r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251520" y="1600200"/>
            <a:ext cx="864096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■"/>
            </a:pPr>
            <a:r>
              <a:rPr lang="ru-RU" sz="2800" b="1">
                <a:solidFill>
                  <a:srgbClr val="002060"/>
                </a:solidFill>
              </a:rPr>
              <a:t>Вам не приходится вставать из-за компьютера и идти до почтового ящика, чтобы получить или отправить письмо,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ru-RU" sz="2800" b="1">
                <a:solidFill>
                  <a:srgbClr val="002060"/>
                </a:solidFill>
              </a:rPr>
              <a:t>- электронной почтой сообщение в большинстве случаев доставляется гораздо быстрее, чем обычной;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ru-RU" sz="2800" b="1">
                <a:solidFill>
                  <a:srgbClr val="002060"/>
                </a:solidFill>
              </a:rPr>
              <a:t>- стоит это дешевле;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ru-RU" sz="2800" b="1">
                <a:solidFill>
                  <a:srgbClr val="002060"/>
                </a:solidFill>
              </a:rPr>
              <a:t>- для отправки письма нескольким адресатам не нужно печатать его во многих экземплярах, достаточно однажды ввести текст в компьютер;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ru-RU" sz="2800" b="1">
                <a:solidFill>
                  <a:srgbClr val="002060"/>
                </a:solidFill>
              </a:rPr>
              <a:t>- и, наконец, экономится бумага.</a:t>
            </a:r>
            <a:endParaRPr/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6" descr="http://pro-online.22web.net/files/uploads/background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28" y="-4347864"/>
            <a:ext cx="10657184" cy="114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/>
              <a:t>Недостатки электронной почты</a:t>
            </a:r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■"/>
            </a:pPr>
            <a:r>
              <a:rPr lang="ru-RU" sz="2800" b="1"/>
              <a:t>необходимо наличие компьютера, выхода в Интернет, электронного почтового ящика, а также элементарных знаний по управлению программным обеспечением ПЭВМ;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ru-RU" sz="2800" b="1"/>
              <a:t>   при отправке большого числа прикрепленных файлов, либо файлов большого размера (от 25 MB) бывает целесообразнее воспользоваться услугами обычной почты </a:t>
            </a:r>
            <a:endParaRPr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 descr="http://www.klfcradio.com/Images/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8018" y="-4572000"/>
            <a:ext cx="9854554" cy="1167340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</a:pPr>
            <a:r>
              <a:rPr lang="ru-RU" sz="4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Почтовые сервера:</a:t>
            </a:r>
            <a:endParaRPr sz="4000" b="1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708920"/>
            <a:ext cx="6915133" cy="414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748" y="2420888"/>
            <a:ext cx="6816079" cy="408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9672" y="1916832"/>
            <a:ext cx="6816080" cy="408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1760" y="1412776"/>
            <a:ext cx="6816080" cy="408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1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8" descr="http://us.123rf.com/400wm/400/400/iconspro/iconspro1003/iconspro100301207/6572629-ai8.jpg"/>
          <p:cNvPicPr preferRelativeResize="0"/>
          <p:nvPr/>
        </p:nvPicPr>
        <p:blipFill rotWithShape="1">
          <a:blip r:embed="rId3">
            <a:alphaModFix/>
          </a:blip>
          <a:srcRect b="18126"/>
          <a:stretch/>
        </p:blipFill>
        <p:spPr>
          <a:xfrm>
            <a:off x="0" y="-747464"/>
            <a:ext cx="9144000" cy="784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0" y="-3154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Форумы</a:t>
            </a:r>
            <a:endParaRPr/>
          </a:p>
        </p:txBody>
      </p:sp>
      <p:sp>
        <p:nvSpPr>
          <p:cNvPr id="183" name="Google Shape;18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solidFill>
            <a:srgbClr val="0070C0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организации Интернет форумов не существует строгих ограничений на контингент участников – ими могут стать практически любые пользователи, зарегистрированные на том или ином форуме, не существует также и временных рамок обсуждения темы – процесс продолжается до тех пор, пока тема интересна для собеседников. </a:t>
            </a:r>
            <a:endParaRPr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CCCC"/>
            </a:gs>
            <a:gs pos="16000">
              <a:srgbClr val="00CCCC"/>
            </a:gs>
            <a:gs pos="47000">
              <a:srgbClr val="9999FF"/>
            </a:gs>
            <a:gs pos="56000">
              <a:srgbClr val="33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" descr="http://www.intaiwan.ru/uploads/posts/2010-05/1274260735_dscf28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9477" y="260648"/>
            <a:ext cx="4704523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-1692696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Телеконференции</a:t>
            </a:r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1"/>
          </p:nvPr>
        </p:nvSpPr>
        <p:spPr>
          <a:xfrm>
            <a:off x="0" y="1196752"/>
            <a:ext cx="4104456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ru-RU" b="1"/>
              <a:t>    В ней появляются сведения по определенной тематике — новости, заметки, ответы на вопросы, отклики на предшествующие публикации и т.п.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ru-RU" b="1">
                <a:solidFill>
                  <a:srgbClr val="151515"/>
                </a:solidFill>
              </a:rPr>
              <a:t>   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4355976" y="3811012"/>
            <a:ext cx="478802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 конференции проще всего находить единомышленников,  организовывать Фан-клубы, либо научные сообщества. </a:t>
            </a:r>
            <a:endParaRPr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836</Words>
  <PresentationFormat>Экран (4:3)</PresentationFormat>
  <Paragraphs>85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Клен</vt:lpstr>
      <vt:lpstr>Общение в Интернете</vt:lpstr>
      <vt:lpstr>Цели и задачи:</vt:lpstr>
      <vt:lpstr>Способы общения через Интернет:</vt:lpstr>
      <vt:lpstr>Электронная почта</vt:lpstr>
      <vt:lpstr>Преимущества электронной почты</vt:lpstr>
      <vt:lpstr>Недостатки электронной почты</vt:lpstr>
      <vt:lpstr>Слайд 7</vt:lpstr>
      <vt:lpstr>Форумы</vt:lpstr>
      <vt:lpstr>Телеконференции</vt:lpstr>
      <vt:lpstr>Преимущества конференций, клубов, форумов</vt:lpstr>
      <vt:lpstr>Недостатки конференций, клубов, форумов</vt:lpstr>
      <vt:lpstr>Чаты</vt:lpstr>
      <vt:lpstr>Мессенджеры для общения через Интернет </vt:lpstr>
      <vt:lpstr>              ICQ </vt:lpstr>
      <vt:lpstr>            QIP 2005</vt:lpstr>
      <vt:lpstr>Skype </vt:lpstr>
      <vt:lpstr>Слайд 17</vt:lpstr>
      <vt:lpstr>Слайд 18</vt:lpstr>
      <vt:lpstr>Слайд 19</vt:lpstr>
      <vt:lpstr>Опрос и его результаты</vt:lpstr>
      <vt:lpstr>Пользуетесь ли вы Интернетом для общения с людьми?</vt:lpstr>
      <vt:lpstr>Имеется ли у вас электронный почтовый ящик?</vt:lpstr>
      <vt:lpstr>Какими программами для общения в Интернете вы пользуетесь?</vt:lpstr>
      <vt:lpstr>Какие на ваш взгляд самые лучшие?</vt:lpstr>
      <vt:lpstr>Общаетесь ли вы в  социальных сетях и каких?  </vt:lpstr>
      <vt:lpstr>Заменит ли  Интернет, живое общение?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Общение в Интернете</dc:title>
  <dc:creator>F609</dc:creator>
  <cp:lastModifiedBy>дом</cp:lastModifiedBy>
  <cp:revision>1</cp:revision>
  <dcterms:created xsi:type="dcterms:W3CDTF">2007-12-16T10:20:45Z</dcterms:created>
  <dcterms:modified xsi:type="dcterms:W3CDTF">2021-11-11T20:49:43Z</dcterms:modified>
</cp:coreProperties>
</file>