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0" r:id="rId4"/>
    <p:sldId id="271" r:id="rId5"/>
    <p:sldId id="324" r:id="rId6"/>
    <p:sldId id="268" r:id="rId7"/>
    <p:sldId id="325" r:id="rId8"/>
    <p:sldId id="274" r:id="rId9"/>
    <p:sldId id="259" r:id="rId10"/>
    <p:sldId id="322" r:id="rId11"/>
    <p:sldId id="275" r:id="rId12"/>
    <p:sldId id="311" r:id="rId13"/>
    <p:sldId id="313" r:id="rId14"/>
    <p:sldId id="316" r:id="rId15"/>
    <p:sldId id="323" r:id="rId16"/>
    <p:sldId id="320" r:id="rId17"/>
    <p:sldId id="319" r:id="rId18"/>
    <p:sldId id="317" r:id="rId19"/>
    <p:sldId id="321" r:id="rId20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22698"/>
    <a:srgbClr val="0233D0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4067" autoAdjust="0"/>
  </p:normalViewPr>
  <p:slideViewPr>
    <p:cSldViewPr>
      <p:cViewPr>
        <p:scale>
          <a:sx n="78" d="100"/>
          <a:sy n="78" d="100"/>
        </p:scale>
        <p:origin x="-197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D4B65-B170-4987-949F-B6BA3B393932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7778AAEF-F845-4414-9A09-49CB96D37DC9}">
      <dgm:prSet phldrT="[Текст]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Современный урок</a:t>
          </a:r>
          <a:endParaRPr lang="ru-RU" dirty="0"/>
        </a:p>
      </dgm:t>
    </dgm:pt>
    <dgm:pt modelId="{B020EC0D-12C7-44EA-B834-EBA44CE96678}" type="parTrans" cxnId="{E84B4957-4AE0-43F5-BFDE-D433CE4FA987}">
      <dgm:prSet/>
      <dgm:spPr/>
      <dgm:t>
        <a:bodyPr/>
        <a:lstStyle/>
        <a:p>
          <a:endParaRPr lang="ru-RU"/>
        </a:p>
      </dgm:t>
    </dgm:pt>
    <dgm:pt modelId="{3DEEE9BC-1F67-4260-846C-8547608E262B}" type="sibTrans" cxnId="{E84B4957-4AE0-43F5-BFDE-D433CE4FA987}">
      <dgm:prSet/>
      <dgm:spPr/>
      <dgm:t>
        <a:bodyPr/>
        <a:lstStyle/>
        <a:p>
          <a:endParaRPr lang="ru-RU"/>
        </a:p>
      </dgm:t>
    </dgm:pt>
    <dgm:pt modelId="{E44B1437-E0E1-4D6B-AAD4-BEB09F0EE9EF}">
      <dgm:prSet phldrT="[Текст]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Требования</a:t>
          </a:r>
          <a:endParaRPr lang="ru-RU" dirty="0" smtClean="0"/>
        </a:p>
        <a:p>
          <a:r>
            <a:rPr lang="ru-RU" b="1" dirty="0" smtClean="0"/>
            <a:t>к  результатам</a:t>
          </a:r>
          <a:endParaRPr lang="ru-RU" dirty="0"/>
        </a:p>
      </dgm:t>
    </dgm:pt>
    <dgm:pt modelId="{C74D7ED3-45FF-415C-8B79-0E84E3F80AD1}" type="parTrans" cxnId="{4C2A33CD-CBBB-4F67-8CBE-687B851A50CA}">
      <dgm:prSet/>
      <dgm:spPr/>
      <dgm:t>
        <a:bodyPr/>
        <a:lstStyle/>
        <a:p>
          <a:endParaRPr lang="ru-RU"/>
        </a:p>
      </dgm:t>
    </dgm:pt>
    <dgm:pt modelId="{90E2C2B6-59FF-4EEE-9D7E-4F62764DA58C}" type="sibTrans" cxnId="{4C2A33CD-CBBB-4F67-8CBE-687B851A50CA}">
      <dgm:prSet/>
      <dgm:spPr/>
      <dgm:t>
        <a:bodyPr/>
        <a:lstStyle/>
        <a:p>
          <a:endParaRPr lang="ru-RU"/>
        </a:p>
      </dgm:t>
    </dgm:pt>
    <dgm:pt modelId="{2872595B-1E2E-4F1F-807C-3B22F973788D}">
      <dgm:prSet phldrT="[Текст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4400" dirty="0" smtClean="0"/>
            <a:t>ФГОС</a:t>
          </a:r>
          <a:endParaRPr lang="ru-RU" sz="4400" dirty="0"/>
        </a:p>
      </dgm:t>
    </dgm:pt>
    <dgm:pt modelId="{10618722-9B29-4986-A0EB-1AE51ECA8F7F}" type="parTrans" cxnId="{2B6B1B00-D276-4BA4-95D7-0DDDAADB4EA0}">
      <dgm:prSet/>
      <dgm:spPr/>
      <dgm:t>
        <a:bodyPr/>
        <a:lstStyle/>
        <a:p>
          <a:endParaRPr lang="ru-RU"/>
        </a:p>
      </dgm:t>
    </dgm:pt>
    <dgm:pt modelId="{B23E3D55-2F94-458A-9C6D-BDD5E76F797C}" type="sibTrans" cxnId="{2B6B1B00-D276-4BA4-95D7-0DDDAADB4EA0}">
      <dgm:prSet/>
      <dgm:spPr/>
      <dgm:t>
        <a:bodyPr/>
        <a:lstStyle/>
        <a:p>
          <a:endParaRPr lang="ru-RU"/>
        </a:p>
      </dgm:t>
    </dgm:pt>
    <dgm:pt modelId="{F12DC8E7-B953-4A8F-9C93-1E8FC30D4F21}" type="pres">
      <dgm:prSet presAssocID="{F5DD4B65-B170-4987-949F-B6BA3B393932}" presName="compositeShape" presStyleCnt="0">
        <dgm:presLayoutVars>
          <dgm:dir/>
          <dgm:resizeHandles/>
        </dgm:presLayoutVars>
      </dgm:prSet>
      <dgm:spPr/>
    </dgm:pt>
    <dgm:pt modelId="{69D4952D-73D2-42DC-82A6-ADB3B651C10B}" type="pres">
      <dgm:prSet presAssocID="{F5DD4B65-B170-4987-949F-B6BA3B393932}" presName="pyramid" presStyleLbl="node1" presStyleIdx="0" presStyleCnt="1"/>
      <dgm:spPr/>
    </dgm:pt>
    <dgm:pt modelId="{36598301-03B8-48A8-B8A2-24ED36BBD58A}" type="pres">
      <dgm:prSet presAssocID="{F5DD4B65-B170-4987-949F-B6BA3B393932}" presName="theList" presStyleCnt="0"/>
      <dgm:spPr/>
    </dgm:pt>
    <dgm:pt modelId="{E3F3B837-0839-4F9A-BC5B-2B902BEAF330}" type="pres">
      <dgm:prSet presAssocID="{7778AAEF-F845-4414-9A09-49CB96D37DC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8A60F-0B13-4C24-AAF4-F97F45A7B634}" type="pres">
      <dgm:prSet presAssocID="{7778AAEF-F845-4414-9A09-49CB96D37DC9}" presName="aSpace" presStyleCnt="0"/>
      <dgm:spPr/>
    </dgm:pt>
    <dgm:pt modelId="{5BF95141-8169-474D-B0D5-0CBD90261130}" type="pres">
      <dgm:prSet presAssocID="{E44B1437-E0E1-4D6B-AAD4-BEB09F0EE9E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FB1DC-D5AD-486D-A24A-63334E2499CD}" type="pres">
      <dgm:prSet presAssocID="{E44B1437-E0E1-4D6B-AAD4-BEB09F0EE9EF}" presName="aSpace" presStyleCnt="0"/>
      <dgm:spPr/>
    </dgm:pt>
    <dgm:pt modelId="{4E89E339-9421-4C1C-A1F9-9D9D25A7957A}" type="pres">
      <dgm:prSet presAssocID="{2872595B-1E2E-4F1F-807C-3B22F973788D}" presName="aNode" presStyleLbl="fgAcc1" presStyleIdx="2" presStyleCnt="3" custLinFactNeighborX="1396" custLinFactNeighborY="10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BB9A9-DDD2-4589-96E2-184F3764781C}" type="pres">
      <dgm:prSet presAssocID="{2872595B-1E2E-4F1F-807C-3B22F973788D}" presName="aSpace" presStyleCnt="0"/>
      <dgm:spPr/>
    </dgm:pt>
  </dgm:ptLst>
  <dgm:cxnLst>
    <dgm:cxn modelId="{E84B4957-4AE0-43F5-BFDE-D433CE4FA987}" srcId="{F5DD4B65-B170-4987-949F-B6BA3B393932}" destId="{7778AAEF-F845-4414-9A09-49CB96D37DC9}" srcOrd="0" destOrd="0" parTransId="{B020EC0D-12C7-44EA-B834-EBA44CE96678}" sibTransId="{3DEEE9BC-1F67-4260-846C-8547608E262B}"/>
    <dgm:cxn modelId="{71AA5FF3-884D-4C6B-960D-272D828E712A}" type="presOf" srcId="{2872595B-1E2E-4F1F-807C-3B22F973788D}" destId="{4E89E339-9421-4C1C-A1F9-9D9D25A7957A}" srcOrd="0" destOrd="0" presId="urn:microsoft.com/office/officeart/2005/8/layout/pyramid2"/>
    <dgm:cxn modelId="{4C2A33CD-CBBB-4F67-8CBE-687B851A50CA}" srcId="{F5DD4B65-B170-4987-949F-B6BA3B393932}" destId="{E44B1437-E0E1-4D6B-AAD4-BEB09F0EE9EF}" srcOrd="1" destOrd="0" parTransId="{C74D7ED3-45FF-415C-8B79-0E84E3F80AD1}" sibTransId="{90E2C2B6-59FF-4EEE-9D7E-4F62764DA58C}"/>
    <dgm:cxn modelId="{31D35525-9D86-4DB4-A414-67EB89D17FF1}" type="presOf" srcId="{F5DD4B65-B170-4987-949F-B6BA3B393932}" destId="{F12DC8E7-B953-4A8F-9C93-1E8FC30D4F21}" srcOrd="0" destOrd="0" presId="urn:microsoft.com/office/officeart/2005/8/layout/pyramid2"/>
    <dgm:cxn modelId="{D4D39869-EE9F-4AA8-978F-8F84CF725C0C}" type="presOf" srcId="{E44B1437-E0E1-4D6B-AAD4-BEB09F0EE9EF}" destId="{5BF95141-8169-474D-B0D5-0CBD90261130}" srcOrd="0" destOrd="0" presId="urn:microsoft.com/office/officeart/2005/8/layout/pyramid2"/>
    <dgm:cxn modelId="{2B6B1B00-D276-4BA4-95D7-0DDDAADB4EA0}" srcId="{F5DD4B65-B170-4987-949F-B6BA3B393932}" destId="{2872595B-1E2E-4F1F-807C-3B22F973788D}" srcOrd="2" destOrd="0" parTransId="{10618722-9B29-4986-A0EB-1AE51ECA8F7F}" sibTransId="{B23E3D55-2F94-458A-9C6D-BDD5E76F797C}"/>
    <dgm:cxn modelId="{E012A116-60E0-49A5-AB27-55E37ECD303A}" type="presOf" srcId="{7778AAEF-F845-4414-9A09-49CB96D37DC9}" destId="{E3F3B837-0839-4F9A-BC5B-2B902BEAF330}" srcOrd="0" destOrd="0" presId="urn:microsoft.com/office/officeart/2005/8/layout/pyramid2"/>
    <dgm:cxn modelId="{3FC1CC56-A62D-41D3-A0F8-2AE48DD219D9}" type="presParOf" srcId="{F12DC8E7-B953-4A8F-9C93-1E8FC30D4F21}" destId="{69D4952D-73D2-42DC-82A6-ADB3B651C10B}" srcOrd="0" destOrd="0" presId="urn:microsoft.com/office/officeart/2005/8/layout/pyramid2"/>
    <dgm:cxn modelId="{FF9065D8-7133-458B-95D0-B1772E4119AE}" type="presParOf" srcId="{F12DC8E7-B953-4A8F-9C93-1E8FC30D4F21}" destId="{36598301-03B8-48A8-B8A2-24ED36BBD58A}" srcOrd="1" destOrd="0" presId="urn:microsoft.com/office/officeart/2005/8/layout/pyramid2"/>
    <dgm:cxn modelId="{BEDDAD68-B962-4A2E-9417-9500E1D64B91}" type="presParOf" srcId="{36598301-03B8-48A8-B8A2-24ED36BBD58A}" destId="{E3F3B837-0839-4F9A-BC5B-2B902BEAF330}" srcOrd="0" destOrd="0" presId="urn:microsoft.com/office/officeart/2005/8/layout/pyramid2"/>
    <dgm:cxn modelId="{633B7F4A-9CF1-4371-A353-E3E24149469C}" type="presParOf" srcId="{36598301-03B8-48A8-B8A2-24ED36BBD58A}" destId="{05D8A60F-0B13-4C24-AAF4-F97F45A7B634}" srcOrd="1" destOrd="0" presId="urn:microsoft.com/office/officeart/2005/8/layout/pyramid2"/>
    <dgm:cxn modelId="{2D20BD37-5CEE-4154-8BB4-EA88F693687F}" type="presParOf" srcId="{36598301-03B8-48A8-B8A2-24ED36BBD58A}" destId="{5BF95141-8169-474D-B0D5-0CBD90261130}" srcOrd="2" destOrd="0" presId="urn:microsoft.com/office/officeart/2005/8/layout/pyramid2"/>
    <dgm:cxn modelId="{324A592A-D2EA-4F9F-81EF-159E2B52C355}" type="presParOf" srcId="{36598301-03B8-48A8-B8A2-24ED36BBD58A}" destId="{FCAFB1DC-D5AD-486D-A24A-63334E2499CD}" srcOrd="3" destOrd="0" presId="urn:microsoft.com/office/officeart/2005/8/layout/pyramid2"/>
    <dgm:cxn modelId="{82574395-7FC8-4A13-92D3-2E2A2AD59F3F}" type="presParOf" srcId="{36598301-03B8-48A8-B8A2-24ED36BBD58A}" destId="{4E89E339-9421-4C1C-A1F9-9D9D25A7957A}" srcOrd="4" destOrd="0" presId="urn:microsoft.com/office/officeart/2005/8/layout/pyramid2"/>
    <dgm:cxn modelId="{ABD52728-95F0-4C3F-B637-7027984EB7AF}" type="presParOf" srcId="{36598301-03B8-48A8-B8A2-24ED36BBD58A}" destId="{8E9BB9A9-DDD2-4589-96E2-184F3764781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F7B6B-6CB9-4415-80C9-A0F0368753E4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</dgm:pt>
    <dgm:pt modelId="{28ECF0FB-3915-4CD8-8498-AE845236D5AC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Проблема/</a:t>
          </a:r>
        </a:p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интерес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7A7D5C-5F5E-4C38-865C-A85BEAAF83A2}" type="parTrans" cxnId="{FB33565E-52B1-4040-B6CD-F10D5A93F544}">
      <dgm:prSet/>
      <dgm:spPr/>
      <dgm:t>
        <a:bodyPr/>
        <a:lstStyle/>
        <a:p>
          <a:endParaRPr lang="ru-RU"/>
        </a:p>
      </dgm:t>
    </dgm:pt>
    <dgm:pt modelId="{1DF50747-F5E2-461F-B7FB-7E1B30E40405}" type="sibTrans" cxnId="{FB33565E-52B1-4040-B6CD-F10D5A93F544}">
      <dgm:prSet/>
      <dgm:spPr/>
      <dgm:t>
        <a:bodyPr/>
        <a:lstStyle/>
        <a:p>
          <a:endParaRPr lang="ru-RU"/>
        </a:p>
      </dgm:t>
    </dgm:pt>
    <dgm:pt modelId="{00742CA5-9228-46FE-B89C-E3EAE0EF1FD1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A9A55-95B3-440C-AABF-8DCF3D23A469}" type="parTrans" cxnId="{5936F309-3DD5-4C13-81E3-B0C2355FE078}">
      <dgm:prSet/>
      <dgm:spPr/>
      <dgm:t>
        <a:bodyPr/>
        <a:lstStyle/>
        <a:p>
          <a:endParaRPr lang="ru-RU"/>
        </a:p>
      </dgm:t>
    </dgm:pt>
    <dgm:pt modelId="{92F49A27-7AA2-4536-BAD2-B8EEB196577B}" type="sibTrans" cxnId="{5936F309-3DD5-4C13-81E3-B0C2355FE078}">
      <dgm:prSet/>
      <dgm:spPr/>
      <dgm:t>
        <a:bodyPr/>
        <a:lstStyle/>
        <a:p>
          <a:endParaRPr lang="ru-RU"/>
        </a:p>
      </dgm:t>
    </dgm:pt>
    <dgm:pt modelId="{EF4C7FAB-2C3A-4E0D-AA9C-EE458F7FA7BF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Образ результата/</a:t>
          </a:r>
        </a:p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критерии оценки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CAF057-3988-4B94-A232-8FA1B77E26A3}" type="parTrans" cxnId="{712B6717-F8EB-4C84-89C4-0E2ACD8E0BDA}">
      <dgm:prSet/>
      <dgm:spPr/>
      <dgm:t>
        <a:bodyPr/>
        <a:lstStyle/>
        <a:p>
          <a:endParaRPr lang="ru-RU"/>
        </a:p>
      </dgm:t>
    </dgm:pt>
    <dgm:pt modelId="{A1B545EB-A605-45FC-94A7-3B270949727D}" type="sibTrans" cxnId="{712B6717-F8EB-4C84-89C4-0E2ACD8E0BDA}">
      <dgm:prSet/>
      <dgm:spPr/>
      <dgm:t>
        <a:bodyPr/>
        <a:lstStyle/>
        <a:p>
          <a:endParaRPr lang="ru-RU"/>
        </a:p>
      </dgm:t>
    </dgm:pt>
    <dgm:pt modelId="{3E449B94-1CED-4023-85B4-AAFE6377575F}">
      <dgm:prSet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План достижения цели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9F3D4-25DA-4DC1-91DB-8CF517C95375}" type="parTrans" cxnId="{119CF60E-E0D9-4C1A-999C-6C96374A12C2}">
      <dgm:prSet/>
      <dgm:spPr/>
      <dgm:t>
        <a:bodyPr/>
        <a:lstStyle/>
        <a:p>
          <a:endParaRPr lang="ru-RU"/>
        </a:p>
      </dgm:t>
    </dgm:pt>
    <dgm:pt modelId="{F7B14716-174C-47D6-AD9A-12227BD01952}" type="sibTrans" cxnId="{119CF60E-E0D9-4C1A-999C-6C96374A12C2}">
      <dgm:prSet/>
      <dgm:spPr/>
      <dgm:t>
        <a:bodyPr/>
        <a:lstStyle/>
        <a:p>
          <a:endParaRPr lang="ru-RU"/>
        </a:p>
      </dgm:t>
    </dgm:pt>
    <dgm:pt modelId="{8D91BDC6-F969-4BA2-9986-330CB9366BB8}" type="pres">
      <dgm:prSet presAssocID="{482F7B6B-6CB9-4415-80C9-A0F0368753E4}" presName="Name0" presStyleCnt="0">
        <dgm:presLayoutVars>
          <dgm:dir/>
          <dgm:resizeHandles val="exact"/>
        </dgm:presLayoutVars>
      </dgm:prSet>
      <dgm:spPr/>
    </dgm:pt>
    <dgm:pt modelId="{261542CC-83A6-4259-8CAF-9FE4D5FE91B8}" type="pres">
      <dgm:prSet presAssocID="{28ECF0FB-3915-4CD8-8498-AE845236D5AC}" presName="node" presStyleLbl="node1" presStyleIdx="0" presStyleCnt="4" custScaleX="80660" custLinFactNeighborX="-46272" custLinFactNeighborY="97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09491-08DB-43C9-810B-9DB1A3CA4A00}" type="pres">
      <dgm:prSet presAssocID="{1DF50747-F5E2-461F-B7FB-7E1B30E40405}" presName="sibTrans" presStyleLbl="sibTrans1D1" presStyleIdx="0" presStyleCnt="3"/>
      <dgm:spPr/>
      <dgm:t>
        <a:bodyPr/>
        <a:lstStyle/>
        <a:p>
          <a:endParaRPr lang="ru-RU"/>
        </a:p>
      </dgm:t>
    </dgm:pt>
    <dgm:pt modelId="{26DCA9ED-53A6-4BDB-8601-1DFAAFF3A306}" type="pres">
      <dgm:prSet presAssocID="{1DF50747-F5E2-461F-B7FB-7E1B30E40405}" presName="connectorText" presStyleLbl="sibTrans1D1" presStyleIdx="0" presStyleCnt="3"/>
      <dgm:spPr/>
      <dgm:t>
        <a:bodyPr/>
        <a:lstStyle/>
        <a:p>
          <a:endParaRPr lang="ru-RU"/>
        </a:p>
      </dgm:t>
    </dgm:pt>
    <dgm:pt modelId="{5E9E10EE-E71C-4553-A423-7E74D589D4D2}" type="pres">
      <dgm:prSet presAssocID="{00742CA5-9228-46FE-B89C-E3EAE0EF1FD1}" presName="node" presStyleLbl="node1" presStyleIdx="1" presStyleCnt="4" custScaleX="57052" custLinFactNeighborX="-60654" custLinFactNeighborY="74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8941D-6087-48BD-8356-2FC0595FE3D0}" type="pres">
      <dgm:prSet presAssocID="{92F49A27-7AA2-4536-BAD2-B8EEB196577B}" presName="sibTrans" presStyleLbl="sibTrans1D1" presStyleIdx="1" presStyleCnt="3"/>
      <dgm:spPr/>
      <dgm:t>
        <a:bodyPr/>
        <a:lstStyle/>
        <a:p>
          <a:endParaRPr lang="ru-RU"/>
        </a:p>
      </dgm:t>
    </dgm:pt>
    <dgm:pt modelId="{1DEF97CF-9FE9-4724-874C-3CEE7CF8A8E5}" type="pres">
      <dgm:prSet presAssocID="{92F49A27-7AA2-4536-BAD2-B8EEB196577B}" presName="connectorText" presStyleLbl="sibTrans1D1" presStyleIdx="1" presStyleCnt="3"/>
      <dgm:spPr/>
      <dgm:t>
        <a:bodyPr/>
        <a:lstStyle/>
        <a:p>
          <a:endParaRPr lang="ru-RU"/>
        </a:p>
      </dgm:t>
    </dgm:pt>
    <dgm:pt modelId="{F4FA6178-FE03-44E4-8D38-A49DE5251387}" type="pres">
      <dgm:prSet presAssocID="{EF4C7FAB-2C3A-4E0D-AA9C-EE458F7FA7BF}" presName="node" presStyleLbl="node1" presStyleIdx="2" presStyleCnt="4" custScaleX="82576" custLinFactNeighborX="-73179" custLinFactNeighborY="33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F1F5C-8064-42BB-9638-32E10EADDD06}" type="pres">
      <dgm:prSet presAssocID="{A1B545EB-A605-45FC-94A7-3B270949727D}" presName="sibTrans" presStyleLbl="sibTrans1D1" presStyleIdx="2" presStyleCnt="3"/>
      <dgm:spPr/>
      <dgm:t>
        <a:bodyPr/>
        <a:lstStyle/>
        <a:p>
          <a:endParaRPr lang="ru-RU"/>
        </a:p>
      </dgm:t>
    </dgm:pt>
    <dgm:pt modelId="{E70A8AF4-FBDF-45EA-96F0-C9155B4C3236}" type="pres">
      <dgm:prSet presAssocID="{A1B545EB-A605-45FC-94A7-3B270949727D}" presName="connectorText" presStyleLbl="sibTrans1D1" presStyleIdx="2" presStyleCnt="3"/>
      <dgm:spPr/>
      <dgm:t>
        <a:bodyPr/>
        <a:lstStyle/>
        <a:p>
          <a:endParaRPr lang="ru-RU"/>
        </a:p>
      </dgm:t>
    </dgm:pt>
    <dgm:pt modelId="{67E18747-3C45-4B69-BAE0-2755A5E8FB5E}" type="pres">
      <dgm:prSet presAssocID="{3E449B94-1CED-4023-85B4-AAFE6377575F}" presName="node" presStyleLbl="node1" presStyleIdx="3" presStyleCnt="4" custLinFactX="100000" custLinFactY="-37820" custLinFactNeighborX="1110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6F0535-9B5E-467F-815E-8C7A8909A25E}" type="presOf" srcId="{482F7B6B-6CB9-4415-80C9-A0F0368753E4}" destId="{8D91BDC6-F969-4BA2-9986-330CB9366BB8}" srcOrd="0" destOrd="0" presId="urn:microsoft.com/office/officeart/2005/8/layout/bProcess3"/>
    <dgm:cxn modelId="{6D3036A8-5BF1-472C-9F7A-3BAAB673CCD8}" type="presOf" srcId="{28ECF0FB-3915-4CD8-8498-AE845236D5AC}" destId="{261542CC-83A6-4259-8CAF-9FE4D5FE91B8}" srcOrd="0" destOrd="0" presId="urn:microsoft.com/office/officeart/2005/8/layout/bProcess3"/>
    <dgm:cxn modelId="{9899B0B6-16A5-423B-B24B-D9968D2F85AC}" type="presOf" srcId="{1DF50747-F5E2-461F-B7FB-7E1B30E40405}" destId="{26DCA9ED-53A6-4BDB-8601-1DFAAFF3A306}" srcOrd="1" destOrd="0" presId="urn:microsoft.com/office/officeart/2005/8/layout/bProcess3"/>
    <dgm:cxn modelId="{648E40B7-A941-4050-9544-1CF8F8EB8597}" type="presOf" srcId="{EF4C7FAB-2C3A-4E0D-AA9C-EE458F7FA7BF}" destId="{F4FA6178-FE03-44E4-8D38-A49DE5251387}" srcOrd="0" destOrd="0" presId="urn:microsoft.com/office/officeart/2005/8/layout/bProcess3"/>
    <dgm:cxn modelId="{B1882596-5614-47CF-A0E2-6F2E35C34B65}" type="presOf" srcId="{A1B545EB-A605-45FC-94A7-3B270949727D}" destId="{622F1F5C-8064-42BB-9638-32E10EADDD06}" srcOrd="0" destOrd="0" presId="urn:microsoft.com/office/officeart/2005/8/layout/bProcess3"/>
    <dgm:cxn modelId="{0098D1C9-9A30-4CF6-85F3-7438EAEE565C}" type="presOf" srcId="{1DF50747-F5E2-461F-B7FB-7E1B30E40405}" destId="{49609491-08DB-43C9-810B-9DB1A3CA4A00}" srcOrd="0" destOrd="0" presId="urn:microsoft.com/office/officeart/2005/8/layout/bProcess3"/>
    <dgm:cxn modelId="{1516817D-567C-4316-8D5F-62800C00CF39}" type="presOf" srcId="{92F49A27-7AA2-4536-BAD2-B8EEB196577B}" destId="{1DEF97CF-9FE9-4724-874C-3CEE7CF8A8E5}" srcOrd="1" destOrd="0" presId="urn:microsoft.com/office/officeart/2005/8/layout/bProcess3"/>
    <dgm:cxn modelId="{EC07749B-F6A7-4369-B895-7AC313F53B42}" type="presOf" srcId="{00742CA5-9228-46FE-B89C-E3EAE0EF1FD1}" destId="{5E9E10EE-E71C-4553-A423-7E74D589D4D2}" srcOrd="0" destOrd="0" presId="urn:microsoft.com/office/officeart/2005/8/layout/bProcess3"/>
    <dgm:cxn modelId="{812DCA35-7711-4A30-8814-BA896CFB48BD}" type="presOf" srcId="{A1B545EB-A605-45FC-94A7-3B270949727D}" destId="{E70A8AF4-FBDF-45EA-96F0-C9155B4C3236}" srcOrd="1" destOrd="0" presId="urn:microsoft.com/office/officeart/2005/8/layout/bProcess3"/>
    <dgm:cxn modelId="{5936F309-3DD5-4C13-81E3-B0C2355FE078}" srcId="{482F7B6B-6CB9-4415-80C9-A0F0368753E4}" destId="{00742CA5-9228-46FE-B89C-E3EAE0EF1FD1}" srcOrd="1" destOrd="0" parTransId="{ABFA9A55-95B3-440C-AABF-8DCF3D23A469}" sibTransId="{92F49A27-7AA2-4536-BAD2-B8EEB196577B}"/>
    <dgm:cxn modelId="{119CF60E-E0D9-4C1A-999C-6C96374A12C2}" srcId="{482F7B6B-6CB9-4415-80C9-A0F0368753E4}" destId="{3E449B94-1CED-4023-85B4-AAFE6377575F}" srcOrd="3" destOrd="0" parTransId="{F3B9F3D4-25DA-4DC1-91DB-8CF517C95375}" sibTransId="{F7B14716-174C-47D6-AD9A-12227BD01952}"/>
    <dgm:cxn modelId="{B191537C-B444-4BFF-AAA2-A47F19741676}" type="presOf" srcId="{92F49A27-7AA2-4536-BAD2-B8EEB196577B}" destId="{61D8941D-6087-48BD-8356-2FC0595FE3D0}" srcOrd="0" destOrd="0" presId="urn:microsoft.com/office/officeart/2005/8/layout/bProcess3"/>
    <dgm:cxn modelId="{AB8AFEE5-6DB6-48C5-BC69-789545245014}" type="presOf" srcId="{3E449B94-1CED-4023-85B4-AAFE6377575F}" destId="{67E18747-3C45-4B69-BAE0-2755A5E8FB5E}" srcOrd="0" destOrd="0" presId="urn:microsoft.com/office/officeart/2005/8/layout/bProcess3"/>
    <dgm:cxn modelId="{FB33565E-52B1-4040-B6CD-F10D5A93F544}" srcId="{482F7B6B-6CB9-4415-80C9-A0F0368753E4}" destId="{28ECF0FB-3915-4CD8-8498-AE845236D5AC}" srcOrd="0" destOrd="0" parTransId="{CE7A7D5C-5F5E-4C38-865C-A85BEAAF83A2}" sibTransId="{1DF50747-F5E2-461F-B7FB-7E1B30E40405}"/>
    <dgm:cxn modelId="{712B6717-F8EB-4C84-89C4-0E2ACD8E0BDA}" srcId="{482F7B6B-6CB9-4415-80C9-A0F0368753E4}" destId="{EF4C7FAB-2C3A-4E0D-AA9C-EE458F7FA7BF}" srcOrd="2" destOrd="0" parTransId="{E7CAF057-3988-4B94-A232-8FA1B77E26A3}" sibTransId="{A1B545EB-A605-45FC-94A7-3B270949727D}"/>
    <dgm:cxn modelId="{812749D7-8D32-4945-9393-F328DCF0BACA}" type="presParOf" srcId="{8D91BDC6-F969-4BA2-9986-330CB9366BB8}" destId="{261542CC-83A6-4259-8CAF-9FE4D5FE91B8}" srcOrd="0" destOrd="0" presId="urn:microsoft.com/office/officeart/2005/8/layout/bProcess3"/>
    <dgm:cxn modelId="{8F49F71E-00C0-49AE-B0FF-8F31F4EBE776}" type="presParOf" srcId="{8D91BDC6-F969-4BA2-9986-330CB9366BB8}" destId="{49609491-08DB-43C9-810B-9DB1A3CA4A00}" srcOrd="1" destOrd="0" presId="urn:microsoft.com/office/officeart/2005/8/layout/bProcess3"/>
    <dgm:cxn modelId="{4F7969F0-C634-40F4-84DE-CD3FCBAE5CBF}" type="presParOf" srcId="{49609491-08DB-43C9-810B-9DB1A3CA4A00}" destId="{26DCA9ED-53A6-4BDB-8601-1DFAAFF3A306}" srcOrd="0" destOrd="0" presId="urn:microsoft.com/office/officeart/2005/8/layout/bProcess3"/>
    <dgm:cxn modelId="{62769921-E746-42DE-92F1-3C683068FAF3}" type="presParOf" srcId="{8D91BDC6-F969-4BA2-9986-330CB9366BB8}" destId="{5E9E10EE-E71C-4553-A423-7E74D589D4D2}" srcOrd="2" destOrd="0" presId="urn:microsoft.com/office/officeart/2005/8/layout/bProcess3"/>
    <dgm:cxn modelId="{C4A1A841-25E2-4B52-8C30-244C58895910}" type="presParOf" srcId="{8D91BDC6-F969-4BA2-9986-330CB9366BB8}" destId="{61D8941D-6087-48BD-8356-2FC0595FE3D0}" srcOrd="3" destOrd="0" presId="urn:microsoft.com/office/officeart/2005/8/layout/bProcess3"/>
    <dgm:cxn modelId="{84DF103A-22CD-4873-8E2D-070321423C09}" type="presParOf" srcId="{61D8941D-6087-48BD-8356-2FC0595FE3D0}" destId="{1DEF97CF-9FE9-4724-874C-3CEE7CF8A8E5}" srcOrd="0" destOrd="0" presId="urn:microsoft.com/office/officeart/2005/8/layout/bProcess3"/>
    <dgm:cxn modelId="{2266C52E-165B-4C60-8328-71AE64C2B84F}" type="presParOf" srcId="{8D91BDC6-F969-4BA2-9986-330CB9366BB8}" destId="{F4FA6178-FE03-44E4-8D38-A49DE5251387}" srcOrd="4" destOrd="0" presId="urn:microsoft.com/office/officeart/2005/8/layout/bProcess3"/>
    <dgm:cxn modelId="{4F9C856B-7FAF-4B30-A060-3EBA1A21648E}" type="presParOf" srcId="{8D91BDC6-F969-4BA2-9986-330CB9366BB8}" destId="{622F1F5C-8064-42BB-9638-32E10EADDD06}" srcOrd="5" destOrd="0" presId="urn:microsoft.com/office/officeart/2005/8/layout/bProcess3"/>
    <dgm:cxn modelId="{FDDDA4F0-78F7-4537-8277-D453F704AE5F}" type="presParOf" srcId="{622F1F5C-8064-42BB-9638-32E10EADDD06}" destId="{E70A8AF4-FBDF-45EA-96F0-C9155B4C3236}" srcOrd="0" destOrd="0" presId="urn:microsoft.com/office/officeart/2005/8/layout/bProcess3"/>
    <dgm:cxn modelId="{9DC37A95-52A7-49A3-9260-32AA8E5E35EF}" type="presParOf" srcId="{8D91BDC6-F969-4BA2-9986-330CB9366BB8}" destId="{67E18747-3C45-4B69-BAE0-2755A5E8FB5E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82239B-EF53-4D02-A1CF-1C72E433E460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</dgm:pt>
    <dgm:pt modelId="{B2851A42-A978-4780-89B5-5ABE582C6A1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/>
            <a:t>Возврат к целям/</a:t>
          </a:r>
        </a:p>
        <a:p>
          <a:r>
            <a:rPr lang="ru-RU" sz="2000" dirty="0" smtClean="0"/>
            <a:t>Оценивание результата</a:t>
          </a:r>
          <a:endParaRPr lang="ru-RU" sz="2000" dirty="0"/>
        </a:p>
      </dgm:t>
    </dgm:pt>
    <dgm:pt modelId="{1E77D79E-BAE2-4E2C-A608-2CC34D1EE5E9}" type="parTrans" cxnId="{2E76A3D9-5D8C-42F0-A35B-A1818432C75E}">
      <dgm:prSet/>
      <dgm:spPr/>
      <dgm:t>
        <a:bodyPr/>
        <a:lstStyle/>
        <a:p>
          <a:endParaRPr lang="ru-RU"/>
        </a:p>
      </dgm:t>
    </dgm:pt>
    <dgm:pt modelId="{733DD607-94C0-4A2F-933F-055DECC47140}" type="sibTrans" cxnId="{2E76A3D9-5D8C-42F0-A35B-A1818432C75E}">
      <dgm:prSet/>
      <dgm:spPr/>
      <dgm:t>
        <a:bodyPr/>
        <a:lstStyle/>
        <a:p>
          <a:endParaRPr lang="ru-RU"/>
        </a:p>
      </dgm:t>
    </dgm:pt>
    <dgm:pt modelId="{3E0D52F7-174B-4774-84BC-E839626392ED}">
      <dgm:prSet phldrT="[Текст]" custT="1"/>
      <dgm:spPr/>
      <dgm:t>
        <a:bodyPr/>
        <a:lstStyle/>
        <a:p>
          <a:r>
            <a:rPr lang="ru-RU" sz="2000" dirty="0" smtClean="0"/>
            <a:t>Рефлексия способов достижения результата </a:t>
          </a:r>
          <a:endParaRPr lang="ru-RU" sz="2000" dirty="0"/>
        </a:p>
      </dgm:t>
    </dgm:pt>
    <dgm:pt modelId="{F2D770CB-481B-40C0-807C-4619941FA271}" type="parTrans" cxnId="{D85BDE10-A41C-4772-A11E-81975B49FF8F}">
      <dgm:prSet/>
      <dgm:spPr/>
      <dgm:t>
        <a:bodyPr/>
        <a:lstStyle/>
        <a:p>
          <a:endParaRPr lang="ru-RU"/>
        </a:p>
      </dgm:t>
    </dgm:pt>
    <dgm:pt modelId="{2080C3B6-332B-41E9-8E84-5197FFC77F94}" type="sibTrans" cxnId="{D85BDE10-A41C-4772-A11E-81975B49FF8F}">
      <dgm:prSet/>
      <dgm:spPr/>
      <dgm:t>
        <a:bodyPr/>
        <a:lstStyle/>
        <a:p>
          <a:endParaRPr lang="ru-RU"/>
        </a:p>
      </dgm:t>
    </dgm:pt>
    <dgm:pt modelId="{06C88C8C-0923-448C-B986-C2064F76D1FA}">
      <dgm:prSet phldrT="[Текст]" custT="1"/>
      <dgm:spPr/>
      <dgm:t>
        <a:bodyPr/>
        <a:lstStyle/>
        <a:p>
          <a:r>
            <a:rPr lang="ru-RU" sz="2400" dirty="0" smtClean="0"/>
            <a:t>Перспектива</a:t>
          </a:r>
          <a:endParaRPr lang="ru-RU" sz="2400" dirty="0"/>
        </a:p>
      </dgm:t>
    </dgm:pt>
    <dgm:pt modelId="{456B6247-46F8-4E6A-A4C5-18A360701609}" type="parTrans" cxnId="{2EE02935-9FE6-46FC-AC1B-F50F80993823}">
      <dgm:prSet/>
      <dgm:spPr/>
      <dgm:t>
        <a:bodyPr/>
        <a:lstStyle/>
        <a:p>
          <a:endParaRPr lang="ru-RU"/>
        </a:p>
      </dgm:t>
    </dgm:pt>
    <dgm:pt modelId="{D4E6D359-BE4F-4F2C-8075-6EBA66EA663E}" type="sibTrans" cxnId="{2EE02935-9FE6-46FC-AC1B-F50F80993823}">
      <dgm:prSet/>
      <dgm:spPr/>
      <dgm:t>
        <a:bodyPr/>
        <a:lstStyle/>
        <a:p>
          <a:endParaRPr lang="ru-RU"/>
        </a:p>
      </dgm:t>
    </dgm:pt>
    <dgm:pt modelId="{DDB702E2-65A9-4B3D-9182-F9E7DC774E5C}" type="pres">
      <dgm:prSet presAssocID="{C482239B-EF53-4D02-A1CF-1C72E433E460}" presName="Name0" presStyleCnt="0">
        <dgm:presLayoutVars>
          <dgm:dir/>
          <dgm:resizeHandles val="exact"/>
        </dgm:presLayoutVars>
      </dgm:prSet>
      <dgm:spPr/>
    </dgm:pt>
    <dgm:pt modelId="{1B62AA3B-43FC-4D03-BAFE-40A1567217A5}" type="pres">
      <dgm:prSet presAssocID="{B2851A42-A978-4780-89B5-5ABE582C6A12}" presName="node" presStyleLbl="node1" presStyleIdx="0" presStyleCnt="3" custScaleX="35642" custScaleY="29193" custLinFactNeighborX="-8230" custLinFactNeighborY="40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4516D-63EB-4B38-A6F8-F9B44C98C157}" type="pres">
      <dgm:prSet presAssocID="{733DD607-94C0-4A2F-933F-055DECC47140}" presName="sibTrans" presStyleLbl="sibTrans1D1" presStyleIdx="0" presStyleCnt="2"/>
      <dgm:spPr/>
      <dgm:t>
        <a:bodyPr/>
        <a:lstStyle/>
        <a:p>
          <a:endParaRPr lang="ru-RU"/>
        </a:p>
      </dgm:t>
    </dgm:pt>
    <dgm:pt modelId="{5146D7D3-E220-4F88-9A44-A2882F6A0F49}" type="pres">
      <dgm:prSet presAssocID="{733DD607-94C0-4A2F-933F-055DECC47140}" presName="connectorText" presStyleLbl="sibTrans1D1" presStyleIdx="0" presStyleCnt="2"/>
      <dgm:spPr/>
      <dgm:t>
        <a:bodyPr/>
        <a:lstStyle/>
        <a:p>
          <a:endParaRPr lang="ru-RU"/>
        </a:p>
      </dgm:t>
    </dgm:pt>
    <dgm:pt modelId="{E7B32AA2-48C5-449D-ADB9-E84A597A8093}" type="pres">
      <dgm:prSet presAssocID="{3E0D52F7-174B-4774-84BC-E839626392ED}" presName="node" presStyleLbl="node1" presStyleIdx="1" presStyleCnt="3" custScaleX="24898" custScaleY="32044" custLinFactNeighborX="-25622" custLinFactNeighborY="24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F2F25-2810-4D31-9B06-9D658BC5B930}" type="pres">
      <dgm:prSet presAssocID="{2080C3B6-332B-41E9-8E84-5197FFC77F94}" presName="sibTrans" presStyleLbl="sibTrans1D1" presStyleIdx="1" presStyleCnt="2"/>
      <dgm:spPr/>
      <dgm:t>
        <a:bodyPr/>
        <a:lstStyle/>
        <a:p>
          <a:endParaRPr lang="ru-RU"/>
        </a:p>
      </dgm:t>
    </dgm:pt>
    <dgm:pt modelId="{70AAC151-1DF5-403C-BB9F-873D2BEA3BA2}" type="pres">
      <dgm:prSet presAssocID="{2080C3B6-332B-41E9-8E84-5197FFC77F94}" presName="connectorText" presStyleLbl="sibTrans1D1" presStyleIdx="1" presStyleCnt="2"/>
      <dgm:spPr/>
      <dgm:t>
        <a:bodyPr/>
        <a:lstStyle/>
        <a:p>
          <a:endParaRPr lang="ru-RU"/>
        </a:p>
      </dgm:t>
    </dgm:pt>
    <dgm:pt modelId="{E7F864B4-F083-42EA-8973-4DBEA8D9766F}" type="pres">
      <dgm:prSet presAssocID="{06C88C8C-0923-448C-B986-C2064F76D1FA}" presName="node" presStyleLbl="node1" presStyleIdx="2" presStyleCnt="3" custScaleX="27057" custScaleY="16338" custLinFactNeighborX="63519" custLinFactNeighborY="-67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E02935-9FE6-46FC-AC1B-F50F80993823}" srcId="{C482239B-EF53-4D02-A1CF-1C72E433E460}" destId="{06C88C8C-0923-448C-B986-C2064F76D1FA}" srcOrd="2" destOrd="0" parTransId="{456B6247-46F8-4E6A-A4C5-18A360701609}" sibTransId="{D4E6D359-BE4F-4F2C-8075-6EBA66EA663E}"/>
    <dgm:cxn modelId="{CC19D957-BC8A-4D19-BED3-55D42F0C57FA}" type="presOf" srcId="{733DD607-94C0-4A2F-933F-055DECC47140}" destId="{5146D7D3-E220-4F88-9A44-A2882F6A0F49}" srcOrd="1" destOrd="0" presId="urn:microsoft.com/office/officeart/2005/8/layout/bProcess3"/>
    <dgm:cxn modelId="{0253D459-390F-4A7C-8697-7B32C29ECFBD}" type="presOf" srcId="{2080C3B6-332B-41E9-8E84-5197FFC77F94}" destId="{70AAC151-1DF5-403C-BB9F-873D2BEA3BA2}" srcOrd="1" destOrd="0" presId="urn:microsoft.com/office/officeart/2005/8/layout/bProcess3"/>
    <dgm:cxn modelId="{583253B4-1A31-499F-BA6E-DA8A34099D7D}" type="presOf" srcId="{2080C3B6-332B-41E9-8E84-5197FFC77F94}" destId="{9B8F2F25-2810-4D31-9B06-9D658BC5B930}" srcOrd="0" destOrd="0" presId="urn:microsoft.com/office/officeart/2005/8/layout/bProcess3"/>
    <dgm:cxn modelId="{89BFFDB7-A499-4555-9B2F-E50EA820814A}" type="presOf" srcId="{06C88C8C-0923-448C-B986-C2064F76D1FA}" destId="{E7F864B4-F083-42EA-8973-4DBEA8D9766F}" srcOrd="0" destOrd="0" presId="urn:microsoft.com/office/officeart/2005/8/layout/bProcess3"/>
    <dgm:cxn modelId="{A77CF1DB-7AAB-43C2-AB23-C5E1FEBE463D}" type="presOf" srcId="{B2851A42-A978-4780-89B5-5ABE582C6A12}" destId="{1B62AA3B-43FC-4D03-BAFE-40A1567217A5}" srcOrd="0" destOrd="0" presId="urn:microsoft.com/office/officeart/2005/8/layout/bProcess3"/>
    <dgm:cxn modelId="{8E3D4B7A-15DE-4AD0-8CBA-E1AA01AB837F}" type="presOf" srcId="{3E0D52F7-174B-4774-84BC-E839626392ED}" destId="{E7B32AA2-48C5-449D-ADB9-E84A597A8093}" srcOrd="0" destOrd="0" presId="urn:microsoft.com/office/officeart/2005/8/layout/bProcess3"/>
    <dgm:cxn modelId="{02C6E6E3-4D1A-4A66-98A3-0C0D9CA1504F}" type="presOf" srcId="{C482239B-EF53-4D02-A1CF-1C72E433E460}" destId="{DDB702E2-65A9-4B3D-9182-F9E7DC774E5C}" srcOrd="0" destOrd="0" presId="urn:microsoft.com/office/officeart/2005/8/layout/bProcess3"/>
    <dgm:cxn modelId="{D85BDE10-A41C-4772-A11E-81975B49FF8F}" srcId="{C482239B-EF53-4D02-A1CF-1C72E433E460}" destId="{3E0D52F7-174B-4774-84BC-E839626392ED}" srcOrd="1" destOrd="0" parTransId="{F2D770CB-481B-40C0-807C-4619941FA271}" sibTransId="{2080C3B6-332B-41E9-8E84-5197FFC77F94}"/>
    <dgm:cxn modelId="{2E76A3D9-5D8C-42F0-A35B-A1818432C75E}" srcId="{C482239B-EF53-4D02-A1CF-1C72E433E460}" destId="{B2851A42-A978-4780-89B5-5ABE582C6A12}" srcOrd="0" destOrd="0" parTransId="{1E77D79E-BAE2-4E2C-A608-2CC34D1EE5E9}" sibTransId="{733DD607-94C0-4A2F-933F-055DECC47140}"/>
    <dgm:cxn modelId="{6BB681D6-6B42-4F6C-B0C3-D51A156D1BD9}" type="presOf" srcId="{733DD607-94C0-4A2F-933F-055DECC47140}" destId="{F014516D-63EB-4B38-A6F8-F9B44C98C157}" srcOrd="0" destOrd="0" presId="urn:microsoft.com/office/officeart/2005/8/layout/bProcess3"/>
    <dgm:cxn modelId="{84535C10-1216-4C0B-8BA1-68BCCE3E8848}" type="presParOf" srcId="{DDB702E2-65A9-4B3D-9182-F9E7DC774E5C}" destId="{1B62AA3B-43FC-4D03-BAFE-40A1567217A5}" srcOrd="0" destOrd="0" presId="urn:microsoft.com/office/officeart/2005/8/layout/bProcess3"/>
    <dgm:cxn modelId="{B87433FD-AF4A-4CB1-B62D-81DC2501264F}" type="presParOf" srcId="{DDB702E2-65A9-4B3D-9182-F9E7DC774E5C}" destId="{F014516D-63EB-4B38-A6F8-F9B44C98C157}" srcOrd="1" destOrd="0" presId="urn:microsoft.com/office/officeart/2005/8/layout/bProcess3"/>
    <dgm:cxn modelId="{73D7D844-2A0F-4834-BFBB-BCC159651C29}" type="presParOf" srcId="{F014516D-63EB-4B38-A6F8-F9B44C98C157}" destId="{5146D7D3-E220-4F88-9A44-A2882F6A0F49}" srcOrd="0" destOrd="0" presId="urn:microsoft.com/office/officeart/2005/8/layout/bProcess3"/>
    <dgm:cxn modelId="{24F214D3-E659-40AC-AE66-9A6D423C59F2}" type="presParOf" srcId="{DDB702E2-65A9-4B3D-9182-F9E7DC774E5C}" destId="{E7B32AA2-48C5-449D-ADB9-E84A597A8093}" srcOrd="2" destOrd="0" presId="urn:microsoft.com/office/officeart/2005/8/layout/bProcess3"/>
    <dgm:cxn modelId="{14472295-0F98-4737-BED8-15342970C3E0}" type="presParOf" srcId="{DDB702E2-65A9-4B3D-9182-F9E7DC774E5C}" destId="{9B8F2F25-2810-4D31-9B06-9D658BC5B930}" srcOrd="3" destOrd="0" presId="urn:microsoft.com/office/officeart/2005/8/layout/bProcess3"/>
    <dgm:cxn modelId="{FDFB7C60-9F1C-4D49-A5F2-885D28CD516F}" type="presParOf" srcId="{9B8F2F25-2810-4D31-9B06-9D658BC5B930}" destId="{70AAC151-1DF5-403C-BB9F-873D2BEA3BA2}" srcOrd="0" destOrd="0" presId="urn:microsoft.com/office/officeart/2005/8/layout/bProcess3"/>
    <dgm:cxn modelId="{E252270B-99DE-44DB-8521-171C69417D66}" type="presParOf" srcId="{DDB702E2-65A9-4B3D-9182-F9E7DC774E5C}" destId="{E7F864B4-F083-42EA-8973-4DBEA8D9766F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2239B-EF53-4D02-A1CF-1C72E433E460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</dgm:pt>
    <dgm:pt modelId="{B2851A42-A978-4780-89B5-5ABE582C6A12}">
      <dgm:prSet phldrT="[Текст]" custT="1"/>
      <dgm:spPr>
        <a:noFill/>
      </dgm:spPr>
      <dgm:t>
        <a:bodyPr/>
        <a:lstStyle/>
        <a:p>
          <a:r>
            <a:rPr lang="ru-RU" sz="2000" dirty="0" smtClean="0"/>
            <a:t>Возврат к целям/</a:t>
          </a:r>
        </a:p>
        <a:p>
          <a:r>
            <a:rPr lang="ru-RU" sz="2000" dirty="0" smtClean="0"/>
            <a:t>Оценивание результата</a:t>
          </a:r>
          <a:endParaRPr lang="ru-RU" sz="2000" dirty="0"/>
        </a:p>
      </dgm:t>
    </dgm:pt>
    <dgm:pt modelId="{1E77D79E-BAE2-4E2C-A608-2CC34D1EE5E9}" type="parTrans" cxnId="{2E76A3D9-5D8C-42F0-A35B-A1818432C75E}">
      <dgm:prSet/>
      <dgm:spPr/>
      <dgm:t>
        <a:bodyPr/>
        <a:lstStyle/>
        <a:p>
          <a:endParaRPr lang="ru-RU"/>
        </a:p>
      </dgm:t>
    </dgm:pt>
    <dgm:pt modelId="{733DD607-94C0-4A2F-933F-055DECC47140}" type="sibTrans" cxnId="{2E76A3D9-5D8C-42F0-A35B-A1818432C75E}">
      <dgm:prSet/>
      <dgm:spPr/>
      <dgm:t>
        <a:bodyPr/>
        <a:lstStyle/>
        <a:p>
          <a:endParaRPr lang="ru-RU"/>
        </a:p>
      </dgm:t>
    </dgm:pt>
    <dgm:pt modelId="{3E0D52F7-174B-4774-84BC-E839626392E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/>
            <a:t>Рефлексия способов достижения результата </a:t>
          </a:r>
          <a:endParaRPr lang="ru-RU" sz="2000" dirty="0"/>
        </a:p>
      </dgm:t>
    </dgm:pt>
    <dgm:pt modelId="{F2D770CB-481B-40C0-807C-4619941FA271}" type="parTrans" cxnId="{D85BDE10-A41C-4772-A11E-81975B49FF8F}">
      <dgm:prSet/>
      <dgm:spPr/>
      <dgm:t>
        <a:bodyPr/>
        <a:lstStyle/>
        <a:p>
          <a:endParaRPr lang="ru-RU"/>
        </a:p>
      </dgm:t>
    </dgm:pt>
    <dgm:pt modelId="{2080C3B6-332B-41E9-8E84-5197FFC77F94}" type="sibTrans" cxnId="{D85BDE10-A41C-4772-A11E-81975B49FF8F}">
      <dgm:prSet/>
      <dgm:spPr/>
      <dgm:t>
        <a:bodyPr/>
        <a:lstStyle/>
        <a:p>
          <a:endParaRPr lang="ru-RU"/>
        </a:p>
      </dgm:t>
    </dgm:pt>
    <dgm:pt modelId="{06C88C8C-0923-448C-B986-C2064F76D1FA}">
      <dgm:prSet phldrT="[Текст]" custT="1"/>
      <dgm:spPr/>
      <dgm:t>
        <a:bodyPr/>
        <a:lstStyle/>
        <a:p>
          <a:r>
            <a:rPr lang="ru-RU" sz="2400" dirty="0" smtClean="0"/>
            <a:t>Перспектива</a:t>
          </a:r>
          <a:endParaRPr lang="ru-RU" sz="2400" dirty="0"/>
        </a:p>
      </dgm:t>
    </dgm:pt>
    <dgm:pt modelId="{456B6247-46F8-4E6A-A4C5-18A360701609}" type="parTrans" cxnId="{2EE02935-9FE6-46FC-AC1B-F50F80993823}">
      <dgm:prSet/>
      <dgm:spPr/>
      <dgm:t>
        <a:bodyPr/>
        <a:lstStyle/>
        <a:p>
          <a:endParaRPr lang="ru-RU"/>
        </a:p>
      </dgm:t>
    </dgm:pt>
    <dgm:pt modelId="{D4E6D359-BE4F-4F2C-8075-6EBA66EA663E}" type="sibTrans" cxnId="{2EE02935-9FE6-46FC-AC1B-F50F80993823}">
      <dgm:prSet/>
      <dgm:spPr/>
      <dgm:t>
        <a:bodyPr/>
        <a:lstStyle/>
        <a:p>
          <a:endParaRPr lang="ru-RU"/>
        </a:p>
      </dgm:t>
    </dgm:pt>
    <dgm:pt modelId="{DDB702E2-65A9-4B3D-9182-F9E7DC774E5C}" type="pres">
      <dgm:prSet presAssocID="{C482239B-EF53-4D02-A1CF-1C72E433E460}" presName="Name0" presStyleCnt="0">
        <dgm:presLayoutVars>
          <dgm:dir/>
          <dgm:resizeHandles val="exact"/>
        </dgm:presLayoutVars>
      </dgm:prSet>
      <dgm:spPr/>
    </dgm:pt>
    <dgm:pt modelId="{1B62AA3B-43FC-4D03-BAFE-40A1567217A5}" type="pres">
      <dgm:prSet presAssocID="{B2851A42-A978-4780-89B5-5ABE582C6A12}" presName="node" presStyleLbl="node1" presStyleIdx="0" presStyleCnt="3" custScaleX="35642" custScaleY="29193" custLinFactNeighborX="-8230" custLinFactNeighborY="40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4516D-63EB-4B38-A6F8-F9B44C98C157}" type="pres">
      <dgm:prSet presAssocID="{733DD607-94C0-4A2F-933F-055DECC47140}" presName="sibTrans" presStyleLbl="sibTrans1D1" presStyleIdx="0" presStyleCnt="2"/>
      <dgm:spPr/>
      <dgm:t>
        <a:bodyPr/>
        <a:lstStyle/>
        <a:p>
          <a:endParaRPr lang="ru-RU"/>
        </a:p>
      </dgm:t>
    </dgm:pt>
    <dgm:pt modelId="{5146D7D3-E220-4F88-9A44-A2882F6A0F49}" type="pres">
      <dgm:prSet presAssocID="{733DD607-94C0-4A2F-933F-055DECC47140}" presName="connectorText" presStyleLbl="sibTrans1D1" presStyleIdx="0" presStyleCnt="2"/>
      <dgm:spPr/>
      <dgm:t>
        <a:bodyPr/>
        <a:lstStyle/>
        <a:p>
          <a:endParaRPr lang="ru-RU"/>
        </a:p>
      </dgm:t>
    </dgm:pt>
    <dgm:pt modelId="{E7B32AA2-48C5-449D-ADB9-E84A597A8093}" type="pres">
      <dgm:prSet presAssocID="{3E0D52F7-174B-4774-84BC-E839626392ED}" presName="node" presStyleLbl="node1" presStyleIdx="1" presStyleCnt="3" custScaleX="24898" custScaleY="32044" custLinFactNeighborX="-25622" custLinFactNeighborY="24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F2F25-2810-4D31-9B06-9D658BC5B930}" type="pres">
      <dgm:prSet presAssocID="{2080C3B6-332B-41E9-8E84-5197FFC77F94}" presName="sibTrans" presStyleLbl="sibTrans1D1" presStyleIdx="1" presStyleCnt="2"/>
      <dgm:spPr/>
      <dgm:t>
        <a:bodyPr/>
        <a:lstStyle/>
        <a:p>
          <a:endParaRPr lang="ru-RU"/>
        </a:p>
      </dgm:t>
    </dgm:pt>
    <dgm:pt modelId="{70AAC151-1DF5-403C-BB9F-873D2BEA3BA2}" type="pres">
      <dgm:prSet presAssocID="{2080C3B6-332B-41E9-8E84-5197FFC77F94}" presName="connectorText" presStyleLbl="sibTrans1D1" presStyleIdx="1" presStyleCnt="2"/>
      <dgm:spPr/>
      <dgm:t>
        <a:bodyPr/>
        <a:lstStyle/>
        <a:p>
          <a:endParaRPr lang="ru-RU"/>
        </a:p>
      </dgm:t>
    </dgm:pt>
    <dgm:pt modelId="{E7F864B4-F083-42EA-8973-4DBEA8D9766F}" type="pres">
      <dgm:prSet presAssocID="{06C88C8C-0923-448C-B986-C2064F76D1FA}" presName="node" presStyleLbl="node1" presStyleIdx="2" presStyleCnt="3" custScaleX="27057" custScaleY="16338" custLinFactNeighborX="63519" custLinFactNeighborY="-67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A21E44-2316-469A-8C61-3EE613A68CBA}" type="presOf" srcId="{2080C3B6-332B-41E9-8E84-5197FFC77F94}" destId="{70AAC151-1DF5-403C-BB9F-873D2BEA3BA2}" srcOrd="1" destOrd="0" presId="urn:microsoft.com/office/officeart/2005/8/layout/bProcess3"/>
    <dgm:cxn modelId="{7DC03B0D-61D1-4017-808C-8693CFFEB69E}" type="presOf" srcId="{B2851A42-A978-4780-89B5-5ABE582C6A12}" destId="{1B62AA3B-43FC-4D03-BAFE-40A1567217A5}" srcOrd="0" destOrd="0" presId="urn:microsoft.com/office/officeart/2005/8/layout/bProcess3"/>
    <dgm:cxn modelId="{2EE02935-9FE6-46FC-AC1B-F50F80993823}" srcId="{C482239B-EF53-4D02-A1CF-1C72E433E460}" destId="{06C88C8C-0923-448C-B986-C2064F76D1FA}" srcOrd="2" destOrd="0" parTransId="{456B6247-46F8-4E6A-A4C5-18A360701609}" sibTransId="{D4E6D359-BE4F-4F2C-8075-6EBA66EA663E}"/>
    <dgm:cxn modelId="{0259F789-9D52-4CD9-AE23-204C393AA527}" type="presOf" srcId="{06C88C8C-0923-448C-B986-C2064F76D1FA}" destId="{E7F864B4-F083-42EA-8973-4DBEA8D9766F}" srcOrd="0" destOrd="0" presId="urn:microsoft.com/office/officeart/2005/8/layout/bProcess3"/>
    <dgm:cxn modelId="{082707CB-2548-49D4-BDD8-0DBA61635A6E}" type="presOf" srcId="{C482239B-EF53-4D02-A1CF-1C72E433E460}" destId="{DDB702E2-65A9-4B3D-9182-F9E7DC774E5C}" srcOrd="0" destOrd="0" presId="urn:microsoft.com/office/officeart/2005/8/layout/bProcess3"/>
    <dgm:cxn modelId="{AE481427-E236-4DB7-8C0D-1BD73224104A}" type="presOf" srcId="{2080C3B6-332B-41E9-8E84-5197FFC77F94}" destId="{9B8F2F25-2810-4D31-9B06-9D658BC5B930}" srcOrd="0" destOrd="0" presId="urn:microsoft.com/office/officeart/2005/8/layout/bProcess3"/>
    <dgm:cxn modelId="{24988BFB-ADBC-4AA2-B0CC-611D491D0630}" type="presOf" srcId="{733DD607-94C0-4A2F-933F-055DECC47140}" destId="{F014516D-63EB-4B38-A6F8-F9B44C98C157}" srcOrd="0" destOrd="0" presId="urn:microsoft.com/office/officeart/2005/8/layout/bProcess3"/>
    <dgm:cxn modelId="{D85BDE10-A41C-4772-A11E-81975B49FF8F}" srcId="{C482239B-EF53-4D02-A1CF-1C72E433E460}" destId="{3E0D52F7-174B-4774-84BC-E839626392ED}" srcOrd="1" destOrd="0" parTransId="{F2D770CB-481B-40C0-807C-4619941FA271}" sibTransId="{2080C3B6-332B-41E9-8E84-5197FFC77F94}"/>
    <dgm:cxn modelId="{2E76A3D9-5D8C-42F0-A35B-A1818432C75E}" srcId="{C482239B-EF53-4D02-A1CF-1C72E433E460}" destId="{B2851A42-A978-4780-89B5-5ABE582C6A12}" srcOrd="0" destOrd="0" parTransId="{1E77D79E-BAE2-4E2C-A608-2CC34D1EE5E9}" sibTransId="{733DD607-94C0-4A2F-933F-055DECC47140}"/>
    <dgm:cxn modelId="{1201A5B5-FEFF-4C22-9C0C-AF48BC3E2D16}" type="presOf" srcId="{3E0D52F7-174B-4774-84BC-E839626392ED}" destId="{E7B32AA2-48C5-449D-ADB9-E84A597A8093}" srcOrd="0" destOrd="0" presId="urn:microsoft.com/office/officeart/2005/8/layout/bProcess3"/>
    <dgm:cxn modelId="{E9F77D94-3353-4E2A-9815-23269DAD6542}" type="presOf" srcId="{733DD607-94C0-4A2F-933F-055DECC47140}" destId="{5146D7D3-E220-4F88-9A44-A2882F6A0F49}" srcOrd="1" destOrd="0" presId="urn:microsoft.com/office/officeart/2005/8/layout/bProcess3"/>
    <dgm:cxn modelId="{D256D9BA-D082-4D80-82BB-4FE7789CBA0E}" type="presParOf" srcId="{DDB702E2-65A9-4B3D-9182-F9E7DC774E5C}" destId="{1B62AA3B-43FC-4D03-BAFE-40A1567217A5}" srcOrd="0" destOrd="0" presId="urn:microsoft.com/office/officeart/2005/8/layout/bProcess3"/>
    <dgm:cxn modelId="{1D08DA6C-F68E-484C-9DF6-17F22C222A2D}" type="presParOf" srcId="{DDB702E2-65A9-4B3D-9182-F9E7DC774E5C}" destId="{F014516D-63EB-4B38-A6F8-F9B44C98C157}" srcOrd="1" destOrd="0" presId="urn:microsoft.com/office/officeart/2005/8/layout/bProcess3"/>
    <dgm:cxn modelId="{BAF81020-BBEA-41A8-B05B-D744DA95E148}" type="presParOf" srcId="{F014516D-63EB-4B38-A6F8-F9B44C98C157}" destId="{5146D7D3-E220-4F88-9A44-A2882F6A0F49}" srcOrd="0" destOrd="0" presId="urn:microsoft.com/office/officeart/2005/8/layout/bProcess3"/>
    <dgm:cxn modelId="{6E5AC815-0D8D-4E4C-A057-5E5592688436}" type="presParOf" srcId="{DDB702E2-65A9-4B3D-9182-F9E7DC774E5C}" destId="{E7B32AA2-48C5-449D-ADB9-E84A597A8093}" srcOrd="2" destOrd="0" presId="urn:microsoft.com/office/officeart/2005/8/layout/bProcess3"/>
    <dgm:cxn modelId="{F8A9E9E4-D25C-4465-A44A-DA5406F37FF6}" type="presParOf" srcId="{DDB702E2-65A9-4B3D-9182-F9E7DC774E5C}" destId="{9B8F2F25-2810-4D31-9B06-9D658BC5B930}" srcOrd="3" destOrd="0" presId="urn:microsoft.com/office/officeart/2005/8/layout/bProcess3"/>
    <dgm:cxn modelId="{845E61A0-D099-4AC0-B33D-0A0B67E31EA0}" type="presParOf" srcId="{9B8F2F25-2810-4D31-9B06-9D658BC5B930}" destId="{70AAC151-1DF5-403C-BB9F-873D2BEA3BA2}" srcOrd="0" destOrd="0" presId="urn:microsoft.com/office/officeart/2005/8/layout/bProcess3"/>
    <dgm:cxn modelId="{69A84D22-D078-4E83-8F7A-286CD378019D}" type="presParOf" srcId="{DDB702E2-65A9-4B3D-9182-F9E7DC774E5C}" destId="{E7F864B4-F083-42EA-8973-4DBEA8D9766F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D4952D-73D2-42DC-82A6-ADB3B651C10B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3B837-0839-4F9A-BC5B-2B902BEAF330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Современный урок</a:t>
          </a:r>
          <a:endParaRPr lang="ru-RU" sz="2300" kern="1200" dirty="0"/>
        </a:p>
      </dsp:txBody>
      <dsp:txXfrm>
        <a:off x="3775352" y="455027"/>
        <a:ext cx="2941875" cy="1071380"/>
      </dsp:txXfrm>
    </dsp:sp>
    <dsp:sp modelId="{5BF95141-8169-474D-B0D5-0CBD90261130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Требования</a:t>
          </a:r>
          <a:endParaRPr lang="ru-RU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к  результатам</a:t>
          </a:r>
          <a:endParaRPr lang="ru-RU" sz="2300" kern="1200" dirty="0"/>
        </a:p>
      </dsp:txBody>
      <dsp:txXfrm>
        <a:off x="3775352" y="1660330"/>
        <a:ext cx="2941875" cy="1071380"/>
      </dsp:txXfrm>
    </dsp:sp>
    <dsp:sp modelId="{4E89E339-9421-4C1C-A1F9-9D9D25A7957A}">
      <dsp:nvSpPr>
        <dsp:cNvPr id="0" name=""/>
        <dsp:cNvSpPr/>
      </dsp:nvSpPr>
      <dsp:spPr>
        <a:xfrm>
          <a:off x="3816421" y="2880321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ФГОС</a:t>
          </a:r>
          <a:endParaRPr lang="ru-RU" sz="4400" kern="1200" dirty="0"/>
        </a:p>
      </dsp:txBody>
      <dsp:txXfrm>
        <a:off x="3816421" y="2880321"/>
        <a:ext cx="2941875" cy="10713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609491-08DB-43C9-810B-9DB1A3CA4A00}">
      <dsp:nvSpPr>
        <dsp:cNvPr id="0" name=""/>
        <dsp:cNvSpPr/>
      </dsp:nvSpPr>
      <dsp:spPr>
        <a:xfrm>
          <a:off x="1943405" y="1776947"/>
          <a:ext cx="174582" cy="339672"/>
        </a:xfrm>
        <a:custGeom>
          <a:avLst/>
          <a:gdLst/>
          <a:ahLst/>
          <a:cxnLst/>
          <a:rect l="0" t="0" r="0" b="0"/>
          <a:pathLst>
            <a:path>
              <a:moveTo>
                <a:pt x="0" y="339672"/>
              </a:moveTo>
              <a:lnTo>
                <a:pt x="104391" y="339672"/>
              </a:lnTo>
              <a:lnTo>
                <a:pt x="104391" y="0"/>
              </a:lnTo>
              <a:lnTo>
                <a:pt x="174582" y="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20775" y="1944042"/>
        <a:ext cx="19841" cy="5481"/>
      </dsp:txXfrm>
    </dsp:sp>
    <dsp:sp modelId="{261542CC-83A6-4259-8CAF-9FE4D5FE91B8}">
      <dsp:nvSpPr>
        <dsp:cNvPr id="0" name=""/>
        <dsp:cNvSpPr/>
      </dsp:nvSpPr>
      <dsp:spPr>
        <a:xfrm>
          <a:off x="24806" y="1402362"/>
          <a:ext cx="1920399" cy="142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Проблема/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интерес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06" y="1402362"/>
        <a:ext cx="1920399" cy="1428514"/>
      </dsp:txXfrm>
    </dsp:sp>
    <dsp:sp modelId="{61D8941D-6087-48BD-8356-2FC0595FE3D0}">
      <dsp:nvSpPr>
        <dsp:cNvPr id="0" name=""/>
        <dsp:cNvSpPr/>
      </dsp:nvSpPr>
      <dsp:spPr>
        <a:xfrm>
          <a:off x="3506914" y="1200884"/>
          <a:ext cx="218794" cy="576062"/>
        </a:xfrm>
        <a:custGeom>
          <a:avLst/>
          <a:gdLst/>
          <a:ahLst/>
          <a:cxnLst/>
          <a:rect l="0" t="0" r="0" b="0"/>
          <a:pathLst>
            <a:path>
              <a:moveTo>
                <a:pt x="0" y="576062"/>
              </a:moveTo>
              <a:lnTo>
                <a:pt x="126497" y="576062"/>
              </a:lnTo>
              <a:lnTo>
                <a:pt x="126497" y="0"/>
              </a:lnTo>
              <a:lnTo>
                <a:pt x="218794" y="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00618" y="1486175"/>
        <a:ext cx="31386" cy="5481"/>
      </dsp:txXfrm>
    </dsp:sp>
    <dsp:sp modelId="{5E9E10EE-E71C-4553-A423-7E74D589D4D2}">
      <dsp:nvSpPr>
        <dsp:cNvPr id="0" name=""/>
        <dsp:cNvSpPr/>
      </dsp:nvSpPr>
      <dsp:spPr>
        <a:xfrm>
          <a:off x="2150387" y="1062690"/>
          <a:ext cx="1358326" cy="142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0387" y="1062690"/>
        <a:ext cx="1358326" cy="1428514"/>
      </dsp:txXfrm>
    </dsp:sp>
    <dsp:sp modelId="{622F1F5C-8064-42BB-9638-32E10EADDD06}">
      <dsp:nvSpPr>
        <dsp:cNvPr id="0" name=""/>
        <dsp:cNvSpPr/>
      </dsp:nvSpPr>
      <dsp:spPr>
        <a:xfrm>
          <a:off x="5722325" y="725765"/>
          <a:ext cx="396835" cy="475119"/>
        </a:xfrm>
        <a:custGeom>
          <a:avLst/>
          <a:gdLst/>
          <a:ahLst/>
          <a:cxnLst/>
          <a:rect l="0" t="0" r="0" b="0"/>
          <a:pathLst>
            <a:path>
              <a:moveTo>
                <a:pt x="0" y="475119"/>
              </a:moveTo>
              <a:lnTo>
                <a:pt x="215517" y="475119"/>
              </a:lnTo>
              <a:lnTo>
                <a:pt x="215517" y="0"/>
              </a:lnTo>
              <a:lnTo>
                <a:pt x="396835" y="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04765" y="960584"/>
        <a:ext cx="31954" cy="5481"/>
      </dsp:txXfrm>
    </dsp:sp>
    <dsp:sp modelId="{F4FA6178-FE03-44E4-8D38-A49DE5251387}">
      <dsp:nvSpPr>
        <dsp:cNvPr id="0" name=""/>
        <dsp:cNvSpPr/>
      </dsp:nvSpPr>
      <dsp:spPr>
        <a:xfrm>
          <a:off x="3758108" y="486627"/>
          <a:ext cx="1966016" cy="142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 результата/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критерии оценки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8108" y="486627"/>
        <a:ext cx="1966016" cy="1428514"/>
      </dsp:txXfrm>
    </dsp:sp>
    <dsp:sp modelId="{67E18747-3C45-4B69-BAE0-2755A5E8FB5E}">
      <dsp:nvSpPr>
        <dsp:cNvPr id="0" name=""/>
        <dsp:cNvSpPr/>
      </dsp:nvSpPr>
      <dsp:spPr>
        <a:xfrm>
          <a:off x="6151560" y="11508"/>
          <a:ext cx="2380856" cy="142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План достижения цели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1560" y="11508"/>
        <a:ext cx="2380856" cy="14285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4516D-63EB-4B38-A6F8-F9B44C98C157}">
      <dsp:nvSpPr>
        <dsp:cNvPr id="0" name=""/>
        <dsp:cNvSpPr/>
      </dsp:nvSpPr>
      <dsp:spPr>
        <a:xfrm>
          <a:off x="2931394" y="2115852"/>
          <a:ext cx="430915" cy="793004"/>
        </a:xfrm>
        <a:custGeom>
          <a:avLst/>
          <a:gdLst/>
          <a:ahLst/>
          <a:cxnLst/>
          <a:rect l="0" t="0" r="0" b="0"/>
          <a:pathLst>
            <a:path>
              <a:moveTo>
                <a:pt x="0" y="793004"/>
              </a:moveTo>
              <a:lnTo>
                <a:pt x="232557" y="793004"/>
              </a:lnTo>
              <a:lnTo>
                <a:pt x="232557" y="0"/>
              </a:lnTo>
              <a:lnTo>
                <a:pt x="430915" y="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23913" y="2502890"/>
        <a:ext cx="45876" cy="18928"/>
      </dsp:txXfrm>
    </dsp:sp>
    <dsp:sp modelId="{1B62AA3B-43FC-4D03-BAFE-40A1567217A5}">
      <dsp:nvSpPr>
        <dsp:cNvPr id="0" name=""/>
        <dsp:cNvSpPr/>
      </dsp:nvSpPr>
      <dsp:spPr>
        <a:xfrm>
          <a:off x="0" y="2188116"/>
          <a:ext cx="2933194" cy="144148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Возврат к целям/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Оценивание результата</a:t>
          </a:r>
          <a:endParaRPr lang="ru-RU" sz="2000" kern="1200" dirty="0"/>
        </a:p>
      </dsp:txBody>
      <dsp:txXfrm>
        <a:off x="0" y="2188116"/>
        <a:ext cx="2933194" cy="1441480"/>
      </dsp:txXfrm>
    </dsp:sp>
    <dsp:sp modelId="{9B8F2F25-2810-4D31-9B06-9D658BC5B930}">
      <dsp:nvSpPr>
        <dsp:cNvPr id="0" name=""/>
        <dsp:cNvSpPr/>
      </dsp:nvSpPr>
      <dsp:spPr>
        <a:xfrm>
          <a:off x="5441915" y="647280"/>
          <a:ext cx="430339" cy="1468572"/>
        </a:xfrm>
        <a:custGeom>
          <a:avLst/>
          <a:gdLst/>
          <a:ahLst/>
          <a:cxnLst/>
          <a:rect l="0" t="0" r="0" b="0"/>
          <a:pathLst>
            <a:path>
              <a:moveTo>
                <a:pt x="0" y="1468572"/>
              </a:moveTo>
              <a:lnTo>
                <a:pt x="232269" y="1468572"/>
              </a:lnTo>
              <a:lnTo>
                <a:pt x="232269" y="0"/>
              </a:lnTo>
              <a:lnTo>
                <a:pt x="430339" y="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18605" y="1372102"/>
        <a:ext cx="76960" cy="18928"/>
      </dsp:txXfrm>
    </dsp:sp>
    <dsp:sp modelId="{E7B32AA2-48C5-449D-ADB9-E84A597A8093}">
      <dsp:nvSpPr>
        <dsp:cNvPr id="0" name=""/>
        <dsp:cNvSpPr/>
      </dsp:nvSpPr>
      <dsp:spPr>
        <a:xfrm>
          <a:off x="3394710" y="1324724"/>
          <a:ext cx="2049005" cy="1582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Рефлексия способов достижения результата </a:t>
          </a:r>
          <a:endParaRPr lang="ru-RU" sz="2000" kern="1200" dirty="0"/>
        </a:p>
      </dsp:txBody>
      <dsp:txXfrm>
        <a:off x="3394710" y="1324724"/>
        <a:ext cx="2049005" cy="1582255"/>
      </dsp:txXfrm>
    </dsp:sp>
    <dsp:sp modelId="{E7F864B4-F083-42EA-8973-4DBEA8D9766F}">
      <dsp:nvSpPr>
        <dsp:cNvPr id="0" name=""/>
        <dsp:cNvSpPr/>
      </dsp:nvSpPr>
      <dsp:spPr>
        <a:xfrm>
          <a:off x="5904655" y="243914"/>
          <a:ext cx="2226682" cy="8067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Перспектива</a:t>
          </a:r>
          <a:endParaRPr lang="ru-RU" sz="2400" kern="1200" dirty="0"/>
        </a:p>
      </dsp:txBody>
      <dsp:txXfrm>
        <a:off x="5904655" y="243914"/>
        <a:ext cx="2226682" cy="8067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4516D-63EB-4B38-A6F8-F9B44C98C157}">
      <dsp:nvSpPr>
        <dsp:cNvPr id="0" name=""/>
        <dsp:cNvSpPr/>
      </dsp:nvSpPr>
      <dsp:spPr>
        <a:xfrm>
          <a:off x="2931394" y="2115852"/>
          <a:ext cx="430915" cy="793004"/>
        </a:xfrm>
        <a:custGeom>
          <a:avLst/>
          <a:gdLst/>
          <a:ahLst/>
          <a:cxnLst/>
          <a:rect l="0" t="0" r="0" b="0"/>
          <a:pathLst>
            <a:path>
              <a:moveTo>
                <a:pt x="0" y="793004"/>
              </a:moveTo>
              <a:lnTo>
                <a:pt x="232557" y="793004"/>
              </a:lnTo>
              <a:lnTo>
                <a:pt x="232557" y="0"/>
              </a:lnTo>
              <a:lnTo>
                <a:pt x="430915" y="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23913" y="2502890"/>
        <a:ext cx="45876" cy="18928"/>
      </dsp:txXfrm>
    </dsp:sp>
    <dsp:sp modelId="{1B62AA3B-43FC-4D03-BAFE-40A1567217A5}">
      <dsp:nvSpPr>
        <dsp:cNvPr id="0" name=""/>
        <dsp:cNvSpPr/>
      </dsp:nvSpPr>
      <dsp:spPr>
        <a:xfrm>
          <a:off x="0" y="2188116"/>
          <a:ext cx="2933194" cy="1441480"/>
        </a:xfrm>
        <a:prstGeom prst="rect">
          <a:avLst/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Возврат к целям/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Оценивание результата</a:t>
          </a:r>
          <a:endParaRPr lang="ru-RU" sz="2000" kern="1200" dirty="0"/>
        </a:p>
      </dsp:txBody>
      <dsp:txXfrm>
        <a:off x="0" y="2188116"/>
        <a:ext cx="2933194" cy="1441480"/>
      </dsp:txXfrm>
    </dsp:sp>
    <dsp:sp modelId="{9B8F2F25-2810-4D31-9B06-9D658BC5B930}">
      <dsp:nvSpPr>
        <dsp:cNvPr id="0" name=""/>
        <dsp:cNvSpPr/>
      </dsp:nvSpPr>
      <dsp:spPr>
        <a:xfrm>
          <a:off x="5441915" y="647280"/>
          <a:ext cx="430339" cy="1468572"/>
        </a:xfrm>
        <a:custGeom>
          <a:avLst/>
          <a:gdLst/>
          <a:ahLst/>
          <a:cxnLst/>
          <a:rect l="0" t="0" r="0" b="0"/>
          <a:pathLst>
            <a:path>
              <a:moveTo>
                <a:pt x="0" y="1468572"/>
              </a:moveTo>
              <a:lnTo>
                <a:pt x="232269" y="1468572"/>
              </a:lnTo>
              <a:lnTo>
                <a:pt x="232269" y="0"/>
              </a:lnTo>
              <a:lnTo>
                <a:pt x="430339" y="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18605" y="1372102"/>
        <a:ext cx="76960" cy="18928"/>
      </dsp:txXfrm>
    </dsp:sp>
    <dsp:sp modelId="{E7B32AA2-48C5-449D-ADB9-E84A597A8093}">
      <dsp:nvSpPr>
        <dsp:cNvPr id="0" name=""/>
        <dsp:cNvSpPr/>
      </dsp:nvSpPr>
      <dsp:spPr>
        <a:xfrm>
          <a:off x="3394710" y="1324724"/>
          <a:ext cx="2049005" cy="158225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Рефлексия способов достижения результата </a:t>
          </a:r>
          <a:endParaRPr lang="ru-RU" sz="2000" kern="1200" dirty="0"/>
        </a:p>
      </dsp:txBody>
      <dsp:txXfrm>
        <a:off x="3394710" y="1324724"/>
        <a:ext cx="2049005" cy="1582255"/>
      </dsp:txXfrm>
    </dsp:sp>
    <dsp:sp modelId="{E7F864B4-F083-42EA-8973-4DBEA8D9766F}">
      <dsp:nvSpPr>
        <dsp:cNvPr id="0" name=""/>
        <dsp:cNvSpPr/>
      </dsp:nvSpPr>
      <dsp:spPr>
        <a:xfrm>
          <a:off x="5904655" y="243914"/>
          <a:ext cx="2226682" cy="8067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Перспектива</a:t>
          </a:r>
          <a:endParaRPr lang="ru-RU" sz="2400" kern="1200" dirty="0"/>
        </a:p>
      </dsp:txBody>
      <dsp:txXfrm>
        <a:off x="5904655" y="243914"/>
        <a:ext cx="2226682" cy="806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7068-5A2D-49DF-A45B-69745111BFF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35BB2-6665-489E-AC21-9DE27A9EA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915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Урок - главная составляющая часть учебного процесса. Поговорим сегодня о его проектировании.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5BB2-6665-489E-AC21-9DE27A9EA1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Sans Unicode" pitchFamily="34" charset="0"/>
              <a:buNone/>
              <a:tabLst/>
              <a:defRPr/>
            </a:pPr>
            <a:r>
              <a:rPr lang="ru-RU" sz="1400" b="1" dirty="0" smtClean="0">
                <a:latin typeface="+mn-lt"/>
              </a:rPr>
              <a:t>Тип урока обусловит задачи урока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шаги по направлению  к цели: что нужно сделать для достижения результата.</a:t>
            </a:r>
          </a:p>
          <a:p>
            <a:pPr marL="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Sans Unicode" pitchFamily="34" charset="0"/>
              <a:buNone/>
              <a:tabLst/>
              <a:defRPr/>
            </a:pPr>
            <a:r>
              <a:rPr lang="ru-RU" sz="1400" b="0" dirty="0" smtClean="0">
                <a:latin typeface="+mn-lt"/>
              </a:rPr>
              <a:t>Задачи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должны быть предельно конкретны</a:t>
            </a:r>
            <a:r>
              <a:rPr lang="ru-RU" sz="14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соотноситься с этапами урока</a:t>
            </a: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т.е. мы их формулируем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чтобы можно было проследить их реализацию в ходе урока («обеспечить мотивацию», «расширить представления», «установить правильность и осознанность изученного материала»).</a:t>
            </a:r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514350">
              <a:buFont typeface="Lucida Sans Unicode" pitchFamily="34" charset="0"/>
              <a:buNone/>
              <a:defRPr/>
            </a:pPr>
            <a:r>
              <a:rPr lang="ru-RU" sz="1400" dirty="0" smtClean="0"/>
              <a:t>Этот блок – своеобразная «шляпа волшебника», здесь все, что поможет вам по ходу урока достигать</a:t>
            </a:r>
            <a:r>
              <a:rPr lang="ru-RU" sz="1400" baseline="0" dirty="0" smtClean="0"/>
              <a:t> поставленной цели:</a:t>
            </a:r>
            <a:r>
              <a:rPr lang="en-US" sz="1400" baseline="0" dirty="0" smtClean="0"/>
              <a:t> </a:t>
            </a:r>
            <a:r>
              <a:rPr lang="ru-RU" sz="1400" baseline="0" dirty="0" smtClean="0"/>
              <a:t>у</a:t>
            </a:r>
            <a:r>
              <a:rPr lang="ru-RU" sz="1400" dirty="0" smtClean="0"/>
              <a:t>ровневые задания; карточки для самостоятельной работы; Технологические карты практических работ; Инструкция по технике безопасности; Задания для самопроверки…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5BB2-6665-489E-AC21-9DE27A9EA15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3 блок – основной. В табличной форме описывает</a:t>
            </a:r>
            <a:r>
              <a:rPr lang="ru-RU" sz="1400" b="1" dirty="0" smtClean="0"/>
              <a:t> структуру </a:t>
            </a:r>
            <a:r>
              <a:rPr lang="ru-RU" sz="1400" dirty="0" smtClean="0"/>
              <a:t>урока,</a:t>
            </a:r>
          </a:p>
          <a:p>
            <a:r>
              <a:rPr lang="ru-RU" sz="1400" b="1" dirty="0" smtClean="0"/>
              <a:t>деятельность </a:t>
            </a:r>
            <a:r>
              <a:rPr lang="ru-RU" sz="1400" dirty="0" smtClean="0"/>
              <a:t>участников образовательного процесса и ее </a:t>
            </a:r>
            <a:r>
              <a:rPr lang="ru-RU" sz="1400" b="1" dirty="0" smtClean="0"/>
              <a:t>результаты.</a:t>
            </a:r>
          </a:p>
          <a:p>
            <a:r>
              <a:rPr lang="ru-RU" sz="1400" dirty="0" smtClean="0"/>
              <a:t>Структурные элементы по вертикали – этапы урока, по горизонтали - Поля</a:t>
            </a:r>
            <a:r>
              <a:rPr lang="ru-RU" sz="1400" baseline="0" dirty="0" smtClean="0"/>
              <a:t> бывают разные, это выбор учителя, но обязательно – деятельность.</a:t>
            </a:r>
          </a:p>
          <a:p>
            <a:r>
              <a:rPr lang="ru-RU" sz="1400" baseline="0" dirty="0" smtClean="0"/>
              <a:t> ССЫЛКА на пример ТК.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5BB2-6665-489E-AC21-9DE27A9EA15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22698"/>
                </a:solidFill>
                <a:cs typeface="Arial" pitchFamily="34" charset="0"/>
              </a:rPr>
              <a:t>Примерная структура уроков «открытия» нового знания</a:t>
            </a:r>
            <a:r>
              <a:rPr lang="ru-RU" sz="1400" b="1" baseline="0" dirty="0" smtClean="0">
                <a:solidFill>
                  <a:srgbClr val="022698"/>
                </a:solidFill>
                <a:cs typeface="Arial" pitchFamily="34" charset="0"/>
              </a:rPr>
              <a:t> к</a:t>
            </a:r>
            <a:r>
              <a:rPr lang="ru-RU" sz="1400" dirty="0" smtClean="0"/>
              <a:t>ак и структура традиционного урока делится</a:t>
            </a:r>
            <a:r>
              <a:rPr lang="ru-RU" sz="1400" baseline="0" dirty="0" smtClean="0"/>
              <a:t> на 3 блока.</a:t>
            </a:r>
          </a:p>
          <a:p>
            <a:r>
              <a:rPr lang="ru-RU" sz="1400" dirty="0" smtClean="0"/>
              <a:t>Этапы начала урока могут быть четко обозначены, а могут образовывать различные логичные сочетания и менять порядок,</a:t>
            </a:r>
            <a:r>
              <a:rPr lang="ru-RU" sz="1400" baseline="0" dirty="0" smtClean="0"/>
              <a:t> предоставляя простор педагогическому творчеству учителя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8F66-2192-4916-883E-DD8331FF668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Но  при этом должны подводить</a:t>
            </a:r>
            <a:r>
              <a:rPr lang="ru-RU" sz="1400" baseline="0" dirty="0" smtClean="0"/>
              <a:t> к плану достижения цели, который составляется совместно с детьми.</a:t>
            </a:r>
          </a:p>
          <a:p>
            <a:r>
              <a:rPr lang="ru-RU" sz="1400" baseline="0" dirty="0" smtClean="0"/>
              <a:t>ССЫЛКА на пример начала урока.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8F66-2192-4916-883E-DD8331FF668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C00000"/>
                </a:solidFill>
              </a:rPr>
              <a:t>Основная часть урока – деятельность по</a:t>
            </a:r>
            <a:r>
              <a:rPr lang="ru-RU" sz="1400" baseline="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реализации составленного плана.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/>
              <a:t>Фрагмент  урока «Количественные параметры текстовых документов» </a:t>
            </a:r>
            <a:r>
              <a:rPr lang="ru-RU" sz="1400" dirty="0" smtClean="0"/>
              <a:t>(ССЫЛКА коммуникация в группе)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Виды деятельности: работа</a:t>
            </a:r>
            <a:r>
              <a:rPr lang="ru-RU" sz="1400" baseline="0" dirty="0" smtClean="0"/>
              <a:t> с текстом, коммуникация в группе, анализ, поиск и систематизация необходимой информации, изменение формы представления информации. Включает актуализацию знаний.</a:t>
            </a:r>
            <a:endParaRPr lang="ru-RU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r>
              <a:rPr lang="ru-RU" sz="1400" b="1" dirty="0" smtClean="0"/>
              <a:t>Фрагмент 7 класс </a:t>
            </a:r>
            <a:r>
              <a:rPr lang="ru-RU" sz="1400" dirty="0" smtClean="0"/>
              <a:t>(ССЫЛКА  рефлексия)</a:t>
            </a:r>
          </a:p>
          <a:p>
            <a:r>
              <a:rPr lang="ru-RU" sz="1400" dirty="0" smtClean="0"/>
              <a:t>Виды деятельности: работа по плану, самоконтроль деятельности и результата, рефлексия</a:t>
            </a:r>
            <a:r>
              <a:rPr lang="ru-RU" sz="1400" baseline="0" dirty="0" smtClean="0"/>
              <a:t> на каждом пункте плана урока.</a:t>
            </a:r>
            <a:r>
              <a:rPr lang="ru-RU" sz="1400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8F66-2192-4916-883E-DD8331FF668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8F66-2192-4916-883E-DD8331FF668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sz="1400" dirty="0" smtClean="0"/>
              <a:t>Каждый урок обязательно оценивается. Сравниваем</a:t>
            </a:r>
            <a:r>
              <a:rPr lang="ru-RU" sz="1400" baseline="0" dirty="0" smtClean="0"/>
              <a:t> полученный результат с поставленной целью. </a:t>
            </a:r>
          </a:p>
          <a:p>
            <a:pPr marL="228600" indent="-228600">
              <a:buAutoNum type="arabicPeriod"/>
            </a:pPr>
            <a:r>
              <a:rPr lang="ru-RU" sz="1400" dirty="0" smtClean="0"/>
              <a:t>Критерии оценивания и выставления отметки должны быть оговорены</a:t>
            </a:r>
            <a:r>
              <a:rPr lang="ru-RU" sz="1400" baseline="0" dirty="0" smtClean="0"/>
              <a:t> со всеми участниками заранее.</a:t>
            </a:r>
          </a:p>
          <a:p>
            <a:pPr marL="228600" indent="-228600">
              <a:buAutoNum type="arabicPeriod"/>
            </a:pPr>
            <a:r>
              <a:rPr lang="ru-RU" sz="1400" dirty="0" smtClean="0"/>
              <a:t>Отметка (оценка) должна мотивировать. Оценка не должна  использоваться в качестве инструмента установления дисциплины и решения межличностных конфликтов между педагогом и учениками, следует оценивать учебные результаты, а не личностные особенности.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8F66-2192-4916-883E-DD8331FF668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Оценка не сводится к выставлению отметок. </a:t>
            </a:r>
            <a:endParaRPr lang="ru-RU" sz="1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Помимо формализованной стороны в оценивании показывается отношение каждого участника занятия к происходящему на уроке.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смысле не только учитель оценивает, но и ученики оценивают друг друга, учителя.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 При</a:t>
            </a:r>
            <a:r>
              <a:rPr lang="ru-RU" sz="1400" baseline="0" dirty="0" smtClean="0"/>
              <a:t> этом </a:t>
            </a:r>
            <a:r>
              <a:rPr lang="ru-RU" sz="1400" dirty="0" smtClean="0"/>
              <a:t>стоит учитывать потенциал </a:t>
            </a:r>
            <a:r>
              <a:rPr lang="ru-RU" sz="1400" b="1" dirty="0" err="1" smtClean="0"/>
              <a:t>самооценивания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взаимооценивания</a:t>
            </a:r>
            <a:r>
              <a:rPr lang="ru-RU" sz="1400" b="1" dirty="0" smtClean="0"/>
              <a:t>, внешней экспертизы</a:t>
            </a:r>
            <a:r>
              <a:rPr lang="ru-RU" sz="1400" dirty="0" smtClean="0"/>
              <a:t> и т.п.);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5BB2-6665-489E-AC21-9DE27A9EA15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794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Рефлексия </a:t>
            </a:r>
            <a:r>
              <a:rPr lang="ru-RU" sz="1400" dirty="0" smtClean="0"/>
              <a:t>Недостаточно получить эмоциональную реакцию на занятие. </a:t>
            </a:r>
          </a:p>
          <a:p>
            <a:r>
              <a:rPr lang="ru-RU" sz="1400" dirty="0" smtClean="0"/>
              <a:t>Важно, чтобы учащиеся могли сформулировать основную идею, перечислить основные виды своей деятельности на уроке, ответить на вопросы:</a:t>
            </a:r>
          </a:p>
          <a:p>
            <a:r>
              <a:rPr lang="ru-RU" sz="1400" dirty="0" smtClean="0"/>
              <a:t> Что нового узнали на занятии? Какой опыт приобрели в учебной деятельности? </a:t>
            </a:r>
          </a:p>
          <a:p>
            <a:r>
              <a:rPr lang="ru-RU" sz="1400" dirty="0" smtClean="0"/>
              <a:t>Что было самым трудным на уроке? Что считают наиболее важным? </a:t>
            </a:r>
          </a:p>
          <a:p>
            <a:r>
              <a:rPr lang="ru-RU" sz="1400" dirty="0" smtClean="0"/>
              <a:t>Рефлексия является не просто подведением итогов, а видением процесса и осознанием полученных результатов.</a:t>
            </a:r>
          </a:p>
          <a:p>
            <a:r>
              <a:rPr lang="ru-RU" sz="1400" dirty="0" smtClean="0"/>
              <a:t> Создаются условия для понимания того, что можно было бы изменить, знания об удачных способах действий.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8F66-2192-4916-883E-DD8331FF668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Меняются цели и содержание образования, появляются новые технологии, но только на уроке, как и сотни лет назад, встречаются участники образовательного процесса: учитель и ученик.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 нашей с вами власти сделать  так, чтобы эти встречи оставили достойный след в умах, душах, судьбах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наших учеников.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5BB2-6665-489E-AC21-9DE27A9EA15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с вами знаем, что </a:t>
            </a:r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отличительной особенностью ФГОС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являются установленные </a:t>
            </a:r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требования к образовательным результатам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обучающихся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Сформировать</a:t>
            </a:r>
            <a:r>
              <a:rPr lang="ru-RU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личностные, </a:t>
            </a:r>
            <a:r>
              <a:rPr lang="ru-RU" sz="14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метапредметные</a:t>
            </a:r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предметные УУД</a:t>
            </a:r>
            <a:r>
              <a:rPr lang="ru-RU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средствами уроков информатики возможно  только при условии </a:t>
            </a:r>
            <a:endParaRPr lang="ru-RU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4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системно-деятельностного</a:t>
            </a:r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подхода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предполагает принципиальные изменения деятельности учителя и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проектирования урока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5BB2-6665-489E-AC21-9DE27A9EA15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Каким же требованиям должен соответствовать урок по ФГОС?</a:t>
            </a:r>
          </a:p>
          <a:p>
            <a:r>
              <a:rPr lang="ru-RU" sz="1400" dirty="0" smtClean="0"/>
              <a:t>Хочется поделиться критериями  анализа урока по ФГОС, используемыми</a:t>
            </a:r>
            <a:r>
              <a:rPr lang="ru-RU" sz="1400" baseline="0" dirty="0" smtClean="0"/>
              <a:t> экспертами при проверке ОУ </a:t>
            </a:r>
            <a:r>
              <a:rPr lang="ru-RU" sz="1400" baseline="0" dirty="0" err="1" smtClean="0"/>
              <a:t>Рособрнадзором</a:t>
            </a:r>
            <a:r>
              <a:rPr lang="ru-RU" sz="1400" baseline="0" dirty="0" smtClean="0"/>
              <a:t>.</a:t>
            </a:r>
          </a:p>
          <a:p>
            <a:r>
              <a:rPr lang="ru-RU" sz="1400" u="sng" baseline="0" dirty="0" smtClean="0"/>
              <a:t>ССЫЛКА</a:t>
            </a:r>
            <a:endParaRPr lang="ru-RU" sz="1400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5BB2-6665-489E-AC21-9DE27A9EA15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Выстроить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урок в соответствии с этими аспектами может помочь технологическая карта урока -  способ графического проектирования урока,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таблица, позволяющая </a:t>
            </a:r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структурировать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урок </a:t>
            </a:r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выбранным учителем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параметрам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ТК позволяет увидеть учебный материал целостно и системно, проектировать урок от ЦЕЛИ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РЕЗУЛЬТАТУ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организовать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согласовать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деятельность учителя и учащихся.</a:t>
            </a:r>
            <a:endParaRPr lang="ru-RU" sz="1400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5BB2-6665-489E-AC21-9DE27A9EA15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40712-4175-42A8-9C20-DDD1549D4E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04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ТК урока информатики, как и любого другого урока, </a:t>
            </a:r>
            <a:r>
              <a:rPr lang="ru-RU" sz="1400" baseline="0" dirty="0" smtClean="0"/>
              <a:t>конструируется, как правило, из 3 блоков.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r>
              <a:rPr lang="ru-RU" sz="1400" dirty="0" smtClean="0"/>
              <a:t>Согласитесь, что обязательное  условие достижения высокого результата – четкая формулировка цели.</a:t>
            </a:r>
          </a:p>
          <a:p>
            <a:endParaRPr lang="ru-RU" sz="1400" dirty="0" smtClean="0"/>
          </a:p>
          <a:p>
            <a:r>
              <a:rPr lang="ru-RU" sz="1400" dirty="0" smtClean="0"/>
              <a:t>Поэтому</a:t>
            </a:r>
            <a:r>
              <a:rPr lang="ru-RU" sz="1400" baseline="0" dirty="0" smtClean="0"/>
              <a:t>  первый блок ТК – блок </a:t>
            </a:r>
            <a:r>
              <a:rPr lang="ru-RU" sz="1400" baseline="0" dirty="0" err="1" smtClean="0"/>
              <a:t>целеполагания</a:t>
            </a:r>
            <a:r>
              <a:rPr lang="ru-RU" sz="1400" baseline="0" dirty="0" smtClean="0"/>
              <a:t> –  состоит обычно из следующих полей:</a:t>
            </a:r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5BB2-6665-489E-AC21-9DE27A9EA15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Цель современного урока (дидактическая) должна быть конкретной и измеряемой. </a:t>
            </a:r>
          </a:p>
          <a:p>
            <a:r>
              <a:rPr lang="ru-RU" sz="1400" dirty="0"/>
              <a:t>В соответствии с ФГОС </a:t>
            </a:r>
            <a:r>
              <a:rPr lang="ru-RU" sz="1400" b="1" i="1" dirty="0"/>
              <a:t>цель урока</a:t>
            </a:r>
            <a:r>
              <a:rPr lang="ru-RU" sz="1400" dirty="0"/>
              <a:t> заключается </a:t>
            </a:r>
            <a:r>
              <a:rPr lang="ru-RU" sz="1400" b="1" dirty="0"/>
              <a:t>в достижении  результатов</a:t>
            </a:r>
            <a:r>
              <a:rPr lang="ru-RU" sz="1400" dirty="0"/>
              <a:t>, поэтому </a:t>
            </a:r>
            <a:r>
              <a:rPr lang="ru-RU" sz="1400" b="1" dirty="0"/>
              <a:t>Цель  можно отождествить с результатом урока</a:t>
            </a:r>
            <a:r>
              <a:rPr lang="ru-RU" sz="1400" dirty="0"/>
              <a:t>.</a:t>
            </a:r>
          </a:p>
          <a:p>
            <a:r>
              <a:rPr lang="ru-RU" sz="1400" dirty="0"/>
              <a:t> </a:t>
            </a:r>
            <a:r>
              <a:rPr lang="ru-RU" sz="1400" b="1" dirty="0"/>
              <a:t>А результатом</a:t>
            </a:r>
            <a:r>
              <a:rPr lang="ru-RU" sz="1400" dirty="0"/>
              <a:t> урока  является  </a:t>
            </a:r>
            <a:r>
              <a:rPr lang="ru-RU" sz="1400" b="1" dirty="0"/>
              <a:t>приобретаемые УУД  учащихся </a:t>
            </a:r>
            <a:r>
              <a:rPr lang="ru-RU" sz="1400" dirty="0"/>
              <a:t>.</a:t>
            </a:r>
          </a:p>
          <a:p>
            <a:r>
              <a:rPr lang="ru-RU" sz="1400" dirty="0"/>
              <a:t> Такой подход на уроке  не отрицает значения знаний,  он акцентирует внимание на способности </a:t>
            </a:r>
            <a:r>
              <a:rPr lang="ru-RU" sz="1400" b="1" dirty="0"/>
              <a:t>использовать полученные знания</a:t>
            </a:r>
            <a:r>
              <a:rPr lang="ru-RU" sz="1400" dirty="0"/>
              <a:t>.</a:t>
            </a:r>
          </a:p>
          <a:p>
            <a:r>
              <a:rPr lang="ru-RU" sz="1400" dirty="0"/>
              <a:t>Планируемые или </a:t>
            </a:r>
            <a:r>
              <a:rPr lang="ru-RU" sz="1400" b="1" dirty="0"/>
              <a:t>ожидаемые результаты могут  </a:t>
            </a:r>
            <a:r>
              <a:rPr lang="ru-RU" sz="1400" dirty="0"/>
              <a:t>быть сформулированы от учащихся </a:t>
            </a:r>
            <a:r>
              <a:rPr lang="ru-RU" sz="1400" b="1" dirty="0"/>
              <a:t>(«В результате занятия учащиеся смогут…»). </a:t>
            </a:r>
          </a:p>
          <a:p>
            <a:r>
              <a:rPr lang="ru-RU" sz="1400" dirty="0"/>
              <a:t>Их достижение зависит не только от учителя, но и от работы учащегося на уроке.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5BB2-6665-489E-AC21-9DE27A9EA15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Sans Unicode" pitchFamily="34" charset="0"/>
              <a:buNone/>
              <a:tabLst/>
              <a:defRPr/>
            </a:pPr>
            <a:r>
              <a:rPr lang="ru-RU" sz="1400" b="0" dirty="0" smtClean="0">
                <a:latin typeface="+mn-lt"/>
              </a:rPr>
              <a:t>Следующий блок – инструментальный, перед вами его примерная структура. Что будем использовать?</a:t>
            </a:r>
          </a:p>
          <a:p>
            <a:pPr marL="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Sans Unicode" pitchFamily="34" charset="0"/>
              <a:buNone/>
              <a:tabLst/>
              <a:defRPr/>
            </a:pPr>
            <a:r>
              <a:rPr lang="ru-RU" sz="1400" b="1" dirty="0" smtClean="0">
                <a:latin typeface="+mn-lt"/>
              </a:rPr>
              <a:t>Тип урока  и Задачи урока, как   основа проектирования структуры урока</a:t>
            </a:r>
            <a:r>
              <a:rPr lang="ru-RU" sz="1400" b="1" baseline="0" dirty="0" smtClean="0">
                <a:latin typeface="+mn-lt"/>
              </a:rPr>
              <a:t> </a:t>
            </a:r>
            <a:r>
              <a:rPr lang="ru-RU" sz="1400" b="0" baseline="0" dirty="0" smtClean="0">
                <a:latin typeface="+mn-lt"/>
              </a:rPr>
              <a:t>могут быть вынесены сюда.</a:t>
            </a:r>
            <a:endParaRPr lang="ru-RU" sz="1400" b="1" dirty="0" smtClean="0">
              <a:latin typeface="+mn-lt"/>
            </a:endParaRPr>
          </a:p>
          <a:p>
            <a:pPr>
              <a:buFont typeface="Wingdings" pitchFamily="2" charset="2"/>
              <a:buChar char="v"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5BB2-6665-489E-AC21-9DE27A9EA15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50888"/>
            <a:ext cx="4932363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577" y="4688008"/>
            <a:ext cx="5388610" cy="444127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</a:t>
            </a:r>
            <a:r>
              <a:rPr lang="ru-RU" sz="14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вспомним типологию уроков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курсе информатики и ИКТ часто проводятся уроки </a:t>
            </a:r>
            <a:r>
              <a:rPr lang="ru-RU" sz="1400" b="1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комбинированные.</a:t>
            </a:r>
          </a:p>
          <a:p>
            <a:r>
              <a:rPr lang="ru-RU" sz="1400" b="1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объясняется особенностью программы и учебного плана, где на изучение  темы, как правило,  отводится 1 час.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уроках данного типа решается несколько дидактических задач: 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повторения пройденного и проверки домашнего задания, до  изучения и закрепления новых знаний.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668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FF25-C7CC-4365-B284-256BCBB1889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8FC6-84D1-4843-ACE2-53B7C101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FF25-C7CC-4365-B284-256BCBB1889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8FC6-84D1-4843-ACE2-53B7C101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FF25-C7CC-4365-B284-256BCBB1889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8FC6-84D1-4843-ACE2-53B7C101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FF25-C7CC-4365-B284-256BCBB1889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8FC6-84D1-4843-ACE2-53B7C101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FF25-C7CC-4365-B284-256BCBB1889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8FC6-84D1-4843-ACE2-53B7C101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FF25-C7CC-4365-B284-256BCBB1889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8FC6-84D1-4843-ACE2-53B7C101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FF25-C7CC-4365-B284-256BCBB1889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8FC6-84D1-4843-ACE2-53B7C101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FF25-C7CC-4365-B284-256BCBB1889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8FC6-84D1-4843-ACE2-53B7C101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FF25-C7CC-4365-B284-256BCBB1889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8FC6-84D1-4843-ACE2-53B7C101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FF25-C7CC-4365-B284-256BCBB1889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8FC6-84D1-4843-ACE2-53B7C101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FF25-C7CC-4365-B284-256BCBB1889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8FC6-84D1-4843-ACE2-53B7C101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6FF25-C7CC-4365-B284-256BCBB1889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8FC6-84D1-4843-ACE2-53B7C101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&#1058;&#1050;1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5" Type="http://schemas.openxmlformats.org/officeDocument/2006/relationships/image" Target="../media/image17.png"/><Relationship Id="rId10" Type="http://schemas.microsoft.com/office/2007/relationships/diagramDrawing" Target="../diagrams/drawing2.xml"/><Relationship Id="rId4" Type="http://schemas.openxmlformats.org/officeDocument/2006/relationships/hyperlink" Target="&#1087;&#1086;&#1080;&#1089;&#1082;/&#1084;&#1086;&#1081;.pptx" TargetMode="External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&#1043;&#1056;&#1040;&#1060;&#1048;&#1050;&#1040;%207/7-3-2.ppt" TargetMode="External"/><Relationship Id="rId5" Type="http://schemas.openxmlformats.org/officeDocument/2006/relationships/hyperlink" Target="&#1043;&#1056;&#1040;&#1060;&#1048;&#1050;&#1040;%207/&#1050;&#1054;&#1044;&#1048;&#1056;&#1054;&#1042;&#1040;&#1053;&#1048;&#1045;%20&#1058;&#1045;&#1050;&#1057;&#1058;&#1054;&#1042;&#1054;&#1049;%20&#1048;&#1053;&#1060;&#1054;&#1056;&#1052;&#1040;&#1062;&#1048;&#1048;-2.docx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9;&#1087;&#1077;&#1082;&#1090;&#1099;%20%20&#1072;&#1085;&#1072;&#1083;&#1080;&#1079;&#1072;%20&#1091;&#1088;&#1086;&#1082;&#1072;%20&#1087;&#1086;%20&#1060;&#1043;&#1054;&#1057;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orumdaily.com/wp-content/uploads/2015/05/istock_000015780724medium_wide-3b5a9a896c94a6d395a935902e8d02619eebfde0.jpg"/>
          <p:cNvPicPr>
            <a:picLocks noChangeAspect="1" noChangeArrowheads="1"/>
          </p:cNvPicPr>
          <p:nvPr/>
        </p:nvPicPr>
        <p:blipFill>
          <a:blip r:embed="rId3" cstate="screen">
            <a:lum bright="-8000" contrast="-6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470025"/>
          </a:xfrm>
        </p:spPr>
        <p:txBody>
          <a:bodyPr>
            <a:noAutofit/>
          </a:bodyPr>
          <a:lstStyle/>
          <a:p>
            <a:pPr>
              <a:spcBef>
                <a:spcPts val="3000"/>
              </a:spcBef>
              <a:spcAft>
                <a:spcPts val="3000"/>
              </a:spcAft>
            </a:pPr>
            <a:r>
              <a:rPr lang="ru-RU" sz="3600" b="1" dirty="0">
                <a:solidFill>
                  <a:schemeClr val="bg1"/>
                </a:solidFill>
              </a:rPr>
              <a:t>Структура </a:t>
            </a:r>
            <a:r>
              <a:rPr lang="ru-RU" sz="3600" b="1" dirty="0" smtClean="0">
                <a:solidFill>
                  <a:schemeClr val="bg1"/>
                </a:solidFill>
              </a:rPr>
              <a:t>современного </a:t>
            </a:r>
            <a:r>
              <a:rPr lang="ru-RU" sz="3600" b="1" dirty="0">
                <a:solidFill>
                  <a:schemeClr val="bg1"/>
                </a:solidFill>
              </a:rPr>
              <a:t>урока </a:t>
            </a:r>
            <a:r>
              <a:rPr lang="ru-RU" sz="3600" b="1" dirty="0" smtClean="0">
                <a:solidFill>
                  <a:schemeClr val="bg1"/>
                </a:solidFill>
              </a:rPr>
              <a:t>информатики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в рамках реализации </a:t>
            </a:r>
            <a:r>
              <a:rPr lang="ru-RU" sz="3600" b="1" dirty="0" smtClean="0">
                <a:solidFill>
                  <a:schemeClr val="bg1"/>
                </a:solidFill>
              </a:rPr>
              <a:t>ФГОС.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Особенности конструирования технологической карты урока.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861048"/>
            <a:ext cx="5256584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“Настоящий урок начинается не со звонка, а задолго до него”.</a:t>
            </a:r>
            <a:endParaRPr lang="ru-RU" sz="2400" i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С.И. Гессен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537321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Марина Валентиновна Козлова,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заместитель директора по УВР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МБУ   «Школа №86»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redcross-irkutsk.org/userfiles/image/metodMat%20s%20t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2852936"/>
            <a:ext cx="4211960" cy="42119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22698"/>
                </a:solidFill>
                <a:latin typeface="Arial" pitchFamily="34" charset="0"/>
                <a:cs typeface="Arial" pitchFamily="34" charset="0"/>
              </a:rPr>
              <a:t>Инструментальный блок</a:t>
            </a:r>
            <a:endParaRPr lang="ru-RU" sz="4000" b="1" dirty="0">
              <a:solidFill>
                <a:srgbClr val="0226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623888" indent="-514350">
              <a:buFont typeface="Lucida Sans Unicode" pitchFamily="34" charset="0"/>
              <a:buAutoNum type="arabicPeriod"/>
              <a:defRPr/>
            </a:pPr>
            <a:r>
              <a:rPr lang="ru-RU" b="1" dirty="0" smtClean="0"/>
              <a:t>Тип урока</a:t>
            </a:r>
          </a:p>
          <a:p>
            <a:pPr marL="623888" indent="-514350">
              <a:buFont typeface="Lucida Sans Unicode" pitchFamily="34" charset="0"/>
              <a:buAutoNum type="arabicPeriod"/>
              <a:defRPr/>
            </a:pPr>
            <a:r>
              <a:rPr lang="ru-RU" b="1" dirty="0" smtClean="0"/>
              <a:t>Задачи урока</a:t>
            </a:r>
          </a:p>
          <a:p>
            <a:pPr marL="623888" indent="-514350">
              <a:buFont typeface="Lucida Sans Unicode" pitchFamily="34" charset="0"/>
              <a:buAutoNum type="arabicPeriod"/>
              <a:defRPr/>
            </a:pPr>
            <a:r>
              <a:rPr lang="ru-RU" dirty="0" smtClean="0"/>
              <a:t>Учебно-методический комплекс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Основные понятия темы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Межпредметные</a:t>
            </a:r>
            <a:r>
              <a:rPr lang="ru-RU" dirty="0" smtClean="0"/>
              <a:t>  и </a:t>
            </a:r>
            <a:r>
              <a:rPr lang="ru-RU" dirty="0" err="1" smtClean="0"/>
              <a:t>внутрипредметные</a:t>
            </a:r>
            <a:r>
              <a:rPr lang="ru-RU" dirty="0" smtClean="0"/>
              <a:t> связи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Особенности организации пространства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Формы работы</a:t>
            </a:r>
            <a:r>
              <a:rPr lang="en-US" dirty="0" smtClean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Ресурсы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Формы контроля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7668344" y="764704"/>
            <a:ext cx="1475656" cy="1008112"/>
          </a:xfrm>
          <a:prstGeom prst="cloudCallout">
            <a:avLst>
              <a:gd name="adj1" fmla="val -78874"/>
              <a:gd name="adj2" fmla="val -40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Чем?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ononova.netfolio.ru/photo/a25a0797-7b7f-490a-871e-b37e556a3cd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96752"/>
            <a:ext cx="9301582" cy="6336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6156176" cy="1143000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22698"/>
                </a:solidFill>
                <a:latin typeface="Arial" pitchFamily="34" charset="0"/>
                <a:cs typeface="Arial" pitchFamily="34" charset="0"/>
                <a:hlinkClick r:id="rId4" action="ppaction://hlinkfile"/>
              </a:rPr>
              <a:t>Организационно-деятельностный</a:t>
            </a:r>
            <a:r>
              <a:rPr lang="ru-RU" sz="4000" b="1" dirty="0">
                <a:solidFill>
                  <a:srgbClr val="022698"/>
                </a:solidFill>
                <a:latin typeface="Arial" pitchFamily="34" charset="0"/>
                <a:cs typeface="Arial" pitchFamily="34" charset="0"/>
                <a:hlinkClick r:id="rId4" action="ppaction://hlinkfile"/>
              </a:rPr>
              <a:t> блок</a:t>
            </a:r>
          </a:p>
        </p:txBody>
      </p:sp>
      <p:sp>
        <p:nvSpPr>
          <p:cNvPr id="6" name="Овал 5"/>
          <p:cNvSpPr/>
          <p:nvPr/>
        </p:nvSpPr>
        <p:spPr>
          <a:xfrm>
            <a:off x="179512" y="3861048"/>
            <a:ext cx="6120680" cy="864096"/>
          </a:xfrm>
          <a:prstGeom prst="ellipse">
            <a:avLst/>
          </a:prstGeom>
          <a:solidFill>
            <a:srgbClr val="CCECFF">
              <a:alpha val="9020"/>
            </a:srgbClr>
          </a:solidFill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42" name="Picture 2" descr="http://easyhobbiesandrecreation.com/photo/56bb7f728dec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3108270" cy="1556792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7668344" y="1412776"/>
            <a:ext cx="1475656" cy="1008112"/>
          </a:xfrm>
          <a:prstGeom prst="cloudCallout">
            <a:avLst>
              <a:gd name="adj1" fmla="val -63176"/>
              <a:gd name="adj2" fmla="val -65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Как?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7"/>
          <p:cNvSpPr>
            <a:spLocks noChangeArrowheads="1"/>
          </p:cNvSpPr>
          <p:nvPr/>
        </p:nvSpPr>
        <p:spPr bwMode="gray">
          <a:xfrm>
            <a:off x="6675666" y="4713006"/>
            <a:ext cx="1926210" cy="570689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Перспектива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4984" y="2680154"/>
            <a:ext cx="7591817" cy="2550268"/>
            <a:chOff x="467" y="1245"/>
            <a:chExt cx="4717" cy="17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24" y="1245"/>
              <a:ext cx="2116" cy="1615"/>
              <a:chOff x="1872" y="1821"/>
              <a:chExt cx="2116" cy="1615"/>
            </a:xfrm>
          </p:grpSpPr>
          <p:sp>
            <p:nvSpPr>
              <p:cNvPr id="74757" name="AutoShape 5"/>
              <p:cNvSpPr>
                <a:spLocks noChangeArrowheads="1"/>
              </p:cNvSpPr>
              <p:nvPr/>
            </p:nvSpPr>
            <p:spPr bwMode="gray">
              <a:xfrm rot="54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8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55" y="2499"/>
                <a:ext cx="38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gray">
              <a:xfrm>
                <a:off x="2107" y="1821"/>
                <a:ext cx="1493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1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2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763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764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no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765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no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4766" name="AutoShape 14"/>
            <p:cNvSpPr>
              <a:spLocks noChangeArrowheads="1"/>
            </p:cNvSpPr>
            <p:nvPr/>
          </p:nvSpPr>
          <p:spPr bwMode="gray">
            <a:xfrm>
              <a:off x="486" y="2577"/>
              <a:ext cx="1132" cy="38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7" name="AutoShape 15"/>
            <p:cNvSpPr>
              <a:spLocks noChangeArrowheads="1"/>
            </p:cNvSpPr>
            <p:nvPr/>
          </p:nvSpPr>
          <p:spPr bwMode="gray">
            <a:xfrm>
              <a:off x="486" y="2167"/>
              <a:ext cx="1133" cy="410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8" name="AutoShape 16"/>
            <p:cNvSpPr>
              <a:spLocks noChangeArrowheads="1"/>
            </p:cNvSpPr>
            <p:nvPr/>
          </p:nvSpPr>
          <p:spPr bwMode="gray">
            <a:xfrm>
              <a:off x="467" y="1571"/>
              <a:ext cx="1152" cy="626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9" name="AutoShape 17"/>
            <p:cNvSpPr>
              <a:spLocks noChangeArrowheads="1"/>
            </p:cNvSpPr>
            <p:nvPr/>
          </p:nvSpPr>
          <p:spPr bwMode="gray">
            <a:xfrm>
              <a:off x="3984" y="2256"/>
              <a:ext cx="1200" cy="38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0" name="AutoShape 18"/>
            <p:cNvSpPr>
              <a:spLocks noChangeArrowheads="1"/>
            </p:cNvSpPr>
            <p:nvPr/>
          </p:nvSpPr>
          <p:spPr bwMode="gray">
            <a:xfrm>
              <a:off x="3984" y="1920"/>
              <a:ext cx="1200" cy="38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1" name="AutoShape 19"/>
            <p:cNvSpPr>
              <a:spLocks noChangeArrowheads="1"/>
            </p:cNvSpPr>
            <p:nvPr/>
          </p:nvSpPr>
          <p:spPr bwMode="gray">
            <a:xfrm>
              <a:off x="3984" y="1571"/>
              <a:ext cx="1200" cy="38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gray">
            <a:xfrm>
              <a:off x="2245" y="1799"/>
              <a:ext cx="1214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latin typeface="Arial" charset="0"/>
                </a:rPr>
                <a:t>Усвоение знаний </a:t>
              </a:r>
            </a:p>
            <a:p>
              <a:pPr algn="ctr" eaLnBrk="0" hangingPunct="0"/>
              <a:r>
                <a:rPr lang="ru-RU" sz="1400" b="1" dirty="0" smtClean="0">
                  <a:latin typeface="Arial" charset="0"/>
                </a:rPr>
                <a:t>и </a:t>
              </a:r>
            </a:p>
            <a:p>
              <a:pPr algn="ctr" eaLnBrk="0" hangingPunct="0"/>
              <a:r>
                <a:rPr lang="ru-RU" sz="1400" b="1" dirty="0" smtClean="0">
                  <a:latin typeface="Arial" charset="0"/>
                </a:rPr>
                <a:t>развитие УУД</a:t>
              </a:r>
              <a:endParaRPr lang="en-US" sz="1400" b="1" dirty="0">
                <a:effectLst/>
                <a:latin typeface="Arial" charset="0"/>
              </a:endParaRPr>
            </a:p>
          </p:txBody>
        </p:sp>
        <p:sp>
          <p:nvSpPr>
            <p:cNvPr id="74774" name="Text Box 22"/>
            <p:cNvSpPr txBox="1">
              <a:spLocks noChangeArrowheads="1"/>
            </p:cNvSpPr>
            <p:nvPr/>
          </p:nvSpPr>
          <p:spPr bwMode="gray">
            <a:xfrm>
              <a:off x="506" y="1683"/>
              <a:ext cx="1112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800" b="1" dirty="0" smtClean="0">
                  <a:solidFill>
                    <a:schemeClr val="tx2"/>
                  </a:solidFill>
                  <a:effectLst/>
                  <a:latin typeface="Arial" charset="0"/>
                </a:rPr>
                <a:t>Актуализация</a:t>
              </a:r>
            </a:p>
            <a:p>
              <a:pPr algn="ctr" eaLnBrk="0" hangingPunct="0"/>
              <a:r>
                <a:rPr lang="ru-RU" sz="1800" b="1" dirty="0" smtClean="0">
                  <a:solidFill>
                    <a:schemeClr val="tx2"/>
                  </a:solidFill>
                  <a:effectLst/>
                  <a:latin typeface="Arial" charset="0"/>
                </a:rPr>
                <a:t>зн</a:t>
              </a:r>
              <a:r>
                <a:rPr lang="ru-RU" b="1" dirty="0" smtClean="0">
                  <a:solidFill>
                    <a:schemeClr val="tx2"/>
                  </a:solidFill>
                  <a:latin typeface="Arial" charset="0"/>
                </a:rPr>
                <a:t>аний</a:t>
              </a:r>
              <a:endParaRPr lang="en-US" sz="1800" b="1" dirty="0"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4775" name="Text Box 23"/>
            <p:cNvSpPr txBox="1">
              <a:spLocks noChangeArrowheads="1"/>
            </p:cNvSpPr>
            <p:nvPr/>
          </p:nvSpPr>
          <p:spPr bwMode="gray">
            <a:xfrm>
              <a:off x="605" y="2266"/>
              <a:ext cx="83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800" b="1" dirty="0" smtClean="0">
                  <a:solidFill>
                    <a:schemeClr val="tx2"/>
                  </a:solidFill>
                  <a:effectLst/>
                  <a:latin typeface="Arial" charset="0"/>
                </a:rPr>
                <a:t>Проблема</a:t>
              </a:r>
              <a:endParaRPr lang="en-US" sz="1800" b="1" dirty="0"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4776" name="Text Box 24"/>
            <p:cNvSpPr txBox="1">
              <a:spLocks noChangeArrowheads="1"/>
            </p:cNvSpPr>
            <p:nvPr/>
          </p:nvSpPr>
          <p:spPr bwMode="gray">
            <a:xfrm>
              <a:off x="816" y="2703"/>
              <a:ext cx="48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800" b="1" dirty="0" smtClean="0">
                  <a:solidFill>
                    <a:schemeClr val="tx2"/>
                  </a:solidFill>
                  <a:effectLst/>
                  <a:latin typeface="Arial" charset="0"/>
                </a:rPr>
                <a:t>Цель</a:t>
              </a:r>
              <a:endParaRPr lang="en-US" sz="1800" b="1" dirty="0"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4777" name="Text Box 25"/>
            <p:cNvSpPr txBox="1">
              <a:spLocks noChangeArrowheads="1"/>
            </p:cNvSpPr>
            <p:nvPr/>
          </p:nvSpPr>
          <p:spPr bwMode="gray">
            <a:xfrm>
              <a:off x="4192" y="1683"/>
              <a:ext cx="82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800" b="1" dirty="0" smtClean="0">
                  <a:solidFill>
                    <a:schemeClr val="tx2"/>
                  </a:solidFill>
                  <a:effectLst/>
                  <a:latin typeface="Arial" charset="0"/>
                </a:rPr>
                <a:t>Результат</a:t>
              </a:r>
              <a:endParaRPr lang="en-US" sz="1800" b="1" dirty="0"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4778" name="Text Box 26"/>
            <p:cNvSpPr txBox="1">
              <a:spLocks noChangeArrowheads="1"/>
            </p:cNvSpPr>
            <p:nvPr/>
          </p:nvSpPr>
          <p:spPr bwMode="gray">
            <a:xfrm>
              <a:off x="4286" y="2019"/>
              <a:ext cx="63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800" b="1" dirty="0" smtClean="0">
                  <a:solidFill>
                    <a:schemeClr val="tx2"/>
                  </a:solidFill>
                  <a:effectLst/>
                  <a:latin typeface="Arial" charset="0"/>
                </a:rPr>
                <a:t>Оценка</a:t>
              </a:r>
              <a:endParaRPr lang="en-US" sz="1800" b="1" dirty="0"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4779" name="Text Box 27"/>
            <p:cNvSpPr txBox="1">
              <a:spLocks noChangeArrowheads="1"/>
            </p:cNvSpPr>
            <p:nvPr/>
          </p:nvSpPr>
          <p:spPr bwMode="gray">
            <a:xfrm>
              <a:off x="4137" y="2359"/>
              <a:ext cx="8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800" b="1" dirty="0" smtClean="0">
                  <a:solidFill>
                    <a:schemeClr val="tx2"/>
                  </a:solidFill>
                  <a:effectLst/>
                  <a:latin typeface="Arial" charset="0"/>
                </a:rPr>
                <a:t>Рефлексия</a:t>
              </a:r>
              <a:endParaRPr lang="en-US" sz="1800" b="1" dirty="0"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08287" y="1858650"/>
            <a:ext cx="165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84596" y="1859890"/>
            <a:ext cx="318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часть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09204" y="1836637"/>
            <a:ext cx="165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" name="Text Box 1"/>
          <p:cNvSpPr txBox="1">
            <a:spLocks noChangeArrowheads="1"/>
          </p:cNvSpPr>
          <p:nvPr/>
        </p:nvSpPr>
        <p:spPr bwMode="auto">
          <a:xfrm>
            <a:off x="-35691" y="188640"/>
            <a:ext cx="9482138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200" b="1" dirty="0">
                <a:solidFill>
                  <a:srgbClr val="022698"/>
                </a:solidFill>
                <a:cs typeface="Arial" pitchFamily="34" charset="0"/>
              </a:rPr>
              <a:t>Примерная структура уроков «</a:t>
            </a:r>
            <a:r>
              <a:rPr lang="ru-RU" sz="3200" b="1" dirty="0" smtClean="0">
                <a:solidFill>
                  <a:srgbClr val="022698"/>
                </a:solidFill>
                <a:cs typeface="Arial" pitchFamily="34" charset="0"/>
              </a:rPr>
              <a:t>открытия» </a:t>
            </a:r>
            <a:r>
              <a:rPr lang="ru-RU" sz="3200" b="1" dirty="0">
                <a:solidFill>
                  <a:srgbClr val="022698"/>
                </a:solidFill>
                <a:cs typeface="Arial" pitchFamily="34" charset="0"/>
              </a:rPr>
              <a:t>нового знания в рамках </a:t>
            </a:r>
            <a:r>
              <a:rPr lang="ru-RU" sz="3200" b="1" dirty="0" err="1" smtClean="0">
                <a:solidFill>
                  <a:srgbClr val="022698"/>
                </a:solidFill>
                <a:cs typeface="Arial" pitchFamily="34" charset="0"/>
              </a:rPr>
              <a:t>деятельностного</a:t>
            </a:r>
            <a:r>
              <a:rPr lang="ru-RU" sz="3200" b="1" dirty="0" smtClean="0">
                <a:solidFill>
                  <a:srgbClr val="022698"/>
                </a:solidFill>
                <a:cs typeface="Arial" pitchFamily="34" charset="0"/>
              </a:rPr>
              <a:t> подхода</a:t>
            </a:r>
            <a:endParaRPr lang="ru-RU" sz="3200" b="1" dirty="0">
              <a:solidFill>
                <a:srgbClr val="022698"/>
              </a:solidFill>
              <a:cs typeface="Arial" pitchFamily="34" charset="0"/>
            </a:endParaRPr>
          </a:p>
        </p:txBody>
      </p:sp>
      <p:sp>
        <p:nvSpPr>
          <p:cNvPr id="34" name="AutoShape 16"/>
          <p:cNvSpPr>
            <a:spLocks noChangeArrowheads="1"/>
          </p:cNvSpPr>
          <p:nvPr/>
        </p:nvSpPr>
        <p:spPr bwMode="gray">
          <a:xfrm>
            <a:off x="1044984" y="2558783"/>
            <a:ext cx="1854096" cy="697757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gray">
          <a:xfrm>
            <a:off x="1311289" y="2810032"/>
            <a:ext cx="1456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800" b="1" dirty="0" smtClean="0">
                <a:solidFill>
                  <a:schemeClr val="tx2"/>
                </a:solidFill>
                <a:effectLst/>
                <a:latin typeface="Arial" charset="0"/>
              </a:rPr>
              <a:t>Мотивация</a:t>
            </a:r>
            <a:endParaRPr lang="en-US" sz="1800" b="1" dirty="0"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0962" name="Picture 2" descr="http://nadfl.ru/img/106/metodyi-i-modeli-upravleniya-investitsionnyimi-proektami-6444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5013176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cohesioncompany.com/wp-content/uploads/2013/03/start-up-wwt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03785" y="4869160"/>
            <a:ext cx="2940216" cy="22051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527" y="54868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Начало урока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AutoShape 2" descr="http://first-ever.ru/images/2009/11/1225777046_puzz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26316" y="2209258"/>
            <a:ext cx="2289499" cy="1351380"/>
            <a:chOff x="336585" y="2263881"/>
            <a:chExt cx="3159139" cy="226208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36585" y="2263881"/>
              <a:ext cx="3159139" cy="22620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02840" y="2330136"/>
              <a:ext cx="2718966" cy="219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Проблема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800" kern="1200" dirty="0" smtClean="0"/>
                <a:t>Интерес</a:t>
              </a:r>
              <a:endParaRPr lang="ru-RU" sz="28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01689" y="2287395"/>
            <a:ext cx="2604718" cy="1234685"/>
            <a:chOff x="5623235" y="1645638"/>
            <a:chExt cx="2604718" cy="123468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623235" y="1645638"/>
              <a:ext cx="2604718" cy="12346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8"/>
            <p:cNvSpPr/>
            <p:nvPr/>
          </p:nvSpPr>
          <p:spPr>
            <a:xfrm>
              <a:off x="5659398" y="1681801"/>
              <a:ext cx="2532392" cy="1162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Актуализация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знаний</a:t>
              </a:r>
              <a:endParaRPr lang="ru-RU" sz="28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2204864"/>
            <a:ext cx="2539448" cy="2472041"/>
            <a:chOff x="2355097" y="2163713"/>
            <a:chExt cx="2444742" cy="2880024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2355097" y="2163713"/>
              <a:ext cx="1221542" cy="1591299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трелка вправо 6"/>
            <p:cNvSpPr/>
            <p:nvPr/>
          </p:nvSpPr>
          <p:spPr>
            <a:xfrm rot="20836031">
              <a:off x="3944760" y="4088958"/>
              <a:ext cx="855079" cy="954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</p:grpSp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68835780"/>
              </p:ext>
            </p:extLst>
          </p:nvPr>
        </p:nvGraphicFramePr>
        <p:xfrm>
          <a:off x="155575" y="3734459"/>
          <a:ext cx="8592889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6" name="Группа 15"/>
          <p:cNvGrpSpPr/>
          <p:nvPr/>
        </p:nvGrpSpPr>
        <p:grpSpPr>
          <a:xfrm rot="10800000">
            <a:off x="2195736" y="2420888"/>
            <a:ext cx="1368152" cy="1296144"/>
            <a:chOff x="3772033" y="1837951"/>
            <a:chExt cx="726664" cy="850059"/>
          </a:xfrm>
        </p:grpSpPr>
        <p:sp>
          <p:nvSpPr>
            <p:cNvPr id="17" name="Стрелка вправо 4"/>
            <p:cNvSpPr/>
            <p:nvPr/>
          </p:nvSpPr>
          <p:spPr>
            <a:xfrm>
              <a:off x="3772033" y="2007963"/>
              <a:ext cx="508665" cy="510035"/>
            </a:xfrm>
            <a:prstGeom prst="rect">
              <a:avLst/>
            </a:prstGeom>
            <a:ln cmpd="sng">
              <a:solidFill>
                <a:scrgbClr r="0" g="0" b="0">
                  <a:shade val="95000"/>
                  <a:satMod val="105000"/>
                </a:sc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3772033" y="1837951"/>
              <a:ext cx="726664" cy="850059"/>
            </a:xfrm>
            <a:prstGeom prst="rightArrow">
              <a:avLst>
                <a:gd name="adj1" fmla="val 60000"/>
                <a:gd name="adj2" fmla="val 50000"/>
              </a:avLst>
            </a:prstGeom>
            <a:ln cmpd="sng">
              <a:solidFill>
                <a:scrgbClr r="0" g="0" b="0">
                  <a:shade val="95000"/>
                  <a:satMod val="105000"/>
                </a:scrgb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8914" name="AutoShape 2" descr="http://ru.stockfresh.com/thumbs/andresr/1415790_3d-%D1%87%D0%B5%D0%BB%D0%BE%D0%B2%D0%B5%D0%BA%D0%B0-%D0%BE%D1%82%D0%BA%D1%80%D1%8B%D1%82%D1%8B%D1%85-%D0%B4%D0%B2%D0%B5%D1%80%D0%B8-%D0%B1%D0%B5%D0%BB%D1%8B%D0%B9-%D1%81%D0%BB%D1%83%D0%B6%D0%B1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1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reviews.123rf.com/images/anatolymas/anatolymas1306/anatolymas130600003/20458958-3d-small-people-concept-of-creating-3d-image-White-background--Stock-Photo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7088" y="3221088"/>
            <a:ext cx="3636912" cy="363691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5288" y="116632"/>
            <a:ext cx="6008712" cy="13620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Основная часть урока: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75856" y="797212"/>
            <a:ext cx="5616624" cy="17281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Содержание этапа: </a:t>
            </a:r>
            <a:r>
              <a:rPr lang="ru-RU" dirty="0" smtClean="0">
                <a:solidFill>
                  <a:schemeClr val="tx1"/>
                </a:solidFill>
              </a:rPr>
              <a:t>действия по достижению цели.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Назначение: </a:t>
            </a:r>
            <a:r>
              <a:rPr lang="ru-RU" dirty="0" smtClean="0">
                <a:solidFill>
                  <a:schemeClr val="tx1"/>
                </a:solidFill>
              </a:rPr>
              <a:t>оперируя предметными знаниями, учащиеся осваивают универсальные учебные действия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" y="116632"/>
            <a:ext cx="2987700" cy="224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561150"/>
            <a:ext cx="3992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a typeface="+mj-ea"/>
                <a:cs typeface="+mj-cs"/>
              </a:rPr>
              <a:t>Деятельность (УУД)</a:t>
            </a:r>
            <a:endParaRPr lang="ru-RU" sz="1400" dirty="0"/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159572" y="3207481"/>
            <a:ext cx="4752528" cy="39512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Работа с новыми понятиями</a:t>
            </a:r>
          </a:p>
          <a:p>
            <a:r>
              <a:rPr lang="ru-RU" dirty="0" smtClean="0"/>
              <a:t>Работа с новой информацией (поиск, выдвижение гипотез, проверка)</a:t>
            </a:r>
          </a:p>
          <a:p>
            <a:r>
              <a:rPr lang="ru-RU" dirty="0" smtClean="0">
                <a:solidFill>
                  <a:srgbClr val="990033"/>
                </a:solidFill>
                <a:hlinkClick r:id="rId5" action="ppaction://hlinkfile"/>
              </a:rPr>
              <a:t>Коммуникация в группе (общее решение, выявление точек зрения, создание общего продукта)</a:t>
            </a:r>
            <a:endParaRPr lang="ru-RU" dirty="0" smtClean="0">
              <a:solidFill>
                <a:srgbClr val="990033"/>
              </a:solidFill>
            </a:endParaRPr>
          </a:p>
          <a:p>
            <a:r>
              <a:rPr lang="ru-RU" dirty="0" smtClean="0"/>
              <a:t>Критическая оценка информации (объективность, своя позиция)</a:t>
            </a:r>
          </a:p>
          <a:p>
            <a:r>
              <a:rPr lang="ru-RU" dirty="0" smtClean="0"/>
              <a:t>Самоконтроль </a:t>
            </a:r>
          </a:p>
          <a:p>
            <a:r>
              <a:rPr lang="ru-RU" dirty="0" smtClean="0">
                <a:solidFill>
                  <a:srgbClr val="990033"/>
                </a:solidFill>
                <a:hlinkClick r:id="rId6" action="ppaction://hlinkpres?slideindex=1&amp;slidetitle="/>
              </a:rPr>
              <a:t>Рефлексия способа действия и границ собственного знания</a:t>
            </a:r>
            <a:endParaRPr lang="ru-RU" dirty="0" smtClean="0">
              <a:solidFill>
                <a:srgbClr val="990033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860032" y="2576814"/>
            <a:ext cx="4026760" cy="8550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Приемы, позволяющие развивать данные УУД: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4932040" y="3284984"/>
            <a:ext cx="4026760" cy="33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Карта понятий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Построение кластера/таблицы/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Опорная схема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Моделирование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Мозговой штурм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Критериальное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оценивание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Создание творческих продуктов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Групповая дискуссия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Ролевая, позиционная игра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1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32222" y="1497847"/>
            <a:ext cx="2592288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Проблема /интерес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760" y="2129205"/>
            <a:ext cx="2592288" cy="943514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Цель / Предполагаемый результат/План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760" y="905642"/>
            <a:ext cx="2592288" cy="576064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Актуализация знаний и умений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1844824"/>
            <a:ext cx="2592288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Реализация плана: учебные действия, направленные на достижение цели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4221088"/>
            <a:ext cx="2592288" cy="576064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Результат/ Оценка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941168"/>
            <a:ext cx="2592288" cy="576064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Рефлексия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5661248"/>
            <a:ext cx="2592288" cy="576064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Перспектива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4515" y="620688"/>
            <a:ext cx="504056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9552" y="4005064"/>
            <a:ext cx="504056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3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380312" y="1700808"/>
            <a:ext cx="504056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5216749" flipV="1">
            <a:off x="32313" y="2044189"/>
            <a:ext cx="1214712" cy="6575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6965119">
            <a:off x="4026065" y="1341051"/>
            <a:ext cx="622127" cy="2256403"/>
          </a:xfrm>
          <a:prstGeom prst="curvedLeftArrow">
            <a:avLst>
              <a:gd name="adj1" fmla="val 13024"/>
              <a:gd name="adj2" fmla="val 50226"/>
              <a:gd name="adj3" fmla="val 44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rot="3323191">
            <a:off x="4212006" y="3327535"/>
            <a:ext cx="1024390" cy="3055043"/>
          </a:xfrm>
          <a:prstGeom prst="curvedLeftArrow">
            <a:avLst>
              <a:gd name="adj1" fmla="val 15200"/>
              <a:gd name="adj2" fmla="val 50000"/>
              <a:gd name="adj3" fmla="val 38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5400000" flipV="1">
            <a:off x="-83823" y="4954817"/>
            <a:ext cx="1653325" cy="8886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аголовок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22698"/>
                </a:solidFill>
                <a:latin typeface="Arial" pitchFamily="34" charset="0"/>
                <a:cs typeface="Arial" pitchFamily="34" charset="0"/>
              </a:rPr>
              <a:t>Деятельностные</a:t>
            </a:r>
            <a:r>
              <a:rPr lang="ru-RU" sz="3600" b="1" dirty="0" smtClean="0">
                <a:solidFill>
                  <a:srgbClr val="022698"/>
                </a:solidFill>
                <a:latin typeface="Arial" pitchFamily="34" charset="0"/>
                <a:cs typeface="Arial" pitchFamily="34" charset="0"/>
              </a:rPr>
              <a:t> связи этапов урока:</a:t>
            </a:r>
            <a:endParaRPr lang="ru-RU" sz="3600" b="1" dirty="0">
              <a:solidFill>
                <a:srgbClr val="0226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4711032" flipV="1">
            <a:off x="453353" y="5294995"/>
            <a:ext cx="1121229" cy="6368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934277" y="1268760"/>
            <a:ext cx="216024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гнутая вправо стрелка 24"/>
          <p:cNvSpPr/>
          <p:nvPr/>
        </p:nvSpPr>
        <p:spPr>
          <a:xfrm rot="331686">
            <a:off x="3238130" y="2443008"/>
            <a:ext cx="898171" cy="2649932"/>
          </a:xfrm>
          <a:prstGeom prst="curvedLeftArrow">
            <a:avLst>
              <a:gd name="adj1" fmla="val 25984"/>
              <a:gd name="adj2" fmla="val 60061"/>
              <a:gd name="adj3" fmla="val 44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rot="6683006" flipH="1">
            <a:off x="4043951" y="964305"/>
            <a:ext cx="725199" cy="2484244"/>
          </a:xfrm>
          <a:prstGeom prst="curvedLeftArrow">
            <a:avLst>
              <a:gd name="adj1" fmla="val 13024"/>
              <a:gd name="adj2" fmla="val 50226"/>
              <a:gd name="adj3" fmla="val 44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866" name="AutoShape 2" descr="http://ru.stockfresh.com/thumbs/anatolym/133907_3d-%D0%BB%D1%8E%D0%B4%D0%B8-%D1%81%D0%B2%D1%8F%D0%B7%D0%B8-%D0%BA%D0%B0%D0%B1%D0%B5%D0%BB%D0%B5%D0%B9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://ru.stockfresh.com/thumbs/anatolym/133907_3d-%D0%BB%D1%8E%D0%B4%D0%B8-%D1%81%D0%B2%D1%8F%D0%B7%D0%B8-%D0%BA%D0%B0%D0%B1%D0%B5%D0%BB%D0%B5%D0%B9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http://apartmenthacker.com/wp-content/uploads/2011/07/Interrup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2857500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376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777679" cy="8943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Итог урока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23208" cy="249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45707012"/>
              </p:ext>
            </p:extLst>
          </p:nvPr>
        </p:nvGraphicFramePr>
        <p:xfrm>
          <a:off x="251520" y="26810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http://fashionblog4fall.info/photo/56b3a55c4889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28184" y="4725144"/>
            <a:ext cx="2155184" cy="175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66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3" y="1412776"/>
            <a:ext cx="3816424" cy="2860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http://boombob.ru/img/picture/Jun/17/f9987f7d7b981f6356f878927316f549/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4481736"/>
            <a:ext cx="1782198" cy="2376264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9872" y="404664"/>
            <a:ext cx="5441373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976" y="3717032"/>
            <a:ext cx="3987096" cy="2994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08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777679" cy="8943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Итог урока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23208" cy="249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0280937"/>
              </p:ext>
            </p:extLst>
          </p:nvPr>
        </p:nvGraphicFramePr>
        <p:xfrm>
          <a:off x="251520" y="26810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626" name="Picture 2" descr="http://cdn-nus-5.pinme.ru/pin-upload-static/photos/6cba2908932dbdaab9cf4c1d5d3401f2_b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980811" y="4269456"/>
            <a:ext cx="3163189" cy="2588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03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orumdaily.com/wp-content/uploads/2015/05/istock_000015780724medium_wide-3b5a9a896c94a6d395a935902e8d02619eebfde0.jpg"/>
          <p:cNvPicPr>
            <a:picLocks noChangeAspect="1" noChangeArrowheads="1"/>
          </p:cNvPicPr>
          <p:nvPr/>
        </p:nvPicPr>
        <p:blipFill>
          <a:blip r:embed="rId3" cstate="screen">
            <a:lum bright="-8000" contrast="-6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604448" cy="3096344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chemeClr val="bg2">
                    <a:lumMod val="90000"/>
                  </a:schemeClr>
                </a:solidFill>
              </a:rPr>
              <a:t>«Урок </a:t>
            </a:r>
            <a:r>
              <a:rPr lang="ru-RU" i="1" dirty="0">
                <a:solidFill>
                  <a:schemeClr val="bg2">
                    <a:lumMod val="90000"/>
                  </a:schemeClr>
                </a:solidFill>
              </a:rPr>
              <a:t>– это зеркало общей и</a:t>
            </a:r>
            <a:br>
              <a:rPr lang="ru-RU" i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i="1" dirty="0">
                <a:solidFill>
                  <a:schemeClr val="bg2">
                    <a:lumMod val="90000"/>
                  </a:schemeClr>
                </a:solidFill>
              </a:rPr>
              <a:t>педагогической культуры учителя,</a:t>
            </a:r>
            <a:br>
              <a:rPr lang="ru-RU" i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i="1" dirty="0">
                <a:solidFill>
                  <a:schemeClr val="bg2">
                    <a:lumMod val="90000"/>
                  </a:schemeClr>
                </a:solidFill>
              </a:rPr>
              <a:t>мерило его интеллектуального богатства,</a:t>
            </a:r>
            <a:br>
              <a:rPr lang="ru-RU" i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i="1" dirty="0">
                <a:solidFill>
                  <a:schemeClr val="bg2">
                    <a:lumMod val="90000"/>
                  </a:schemeClr>
                </a:solidFill>
              </a:rPr>
              <a:t>показатель его кругозора, </a:t>
            </a:r>
            <a:r>
              <a:rPr lang="ru-RU" i="1" dirty="0" smtClean="0">
                <a:solidFill>
                  <a:schemeClr val="bg2">
                    <a:lumMod val="90000"/>
                  </a:schemeClr>
                </a:solidFill>
              </a:rPr>
              <a:t>эрудиции»</a:t>
            </a:r>
            <a:endParaRPr lang="ru-RU" i="1" dirty="0">
              <a:solidFill>
                <a:schemeClr val="bg2">
                  <a:lumMod val="90000"/>
                </a:schemeClr>
              </a:solidFill>
            </a:endParaRPr>
          </a:p>
          <a:p>
            <a:pPr algn="r"/>
            <a:r>
              <a:rPr lang="ru-RU" i="1" dirty="0" smtClean="0">
                <a:solidFill>
                  <a:schemeClr val="bg2">
                    <a:lumMod val="90000"/>
                  </a:schemeClr>
                </a:solidFill>
              </a:rPr>
              <a:t>В.А</a:t>
            </a:r>
            <a:r>
              <a:rPr lang="ru-RU" i="1" dirty="0">
                <a:solidFill>
                  <a:schemeClr val="bg2">
                    <a:lumMod val="90000"/>
                  </a:schemeClr>
                </a:solidFill>
              </a:rPr>
              <a:t>. Сухомлинский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537321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Марина Валентиновна Козлова,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school86tlt@yandex.ru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disciplinedagileconsortium.org/resources/Pictures/Ideas%20clipart/Class%20room%20-%20canstockphoto201318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83437" y="1412776"/>
            <a:ext cx="4819322" cy="4104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kchfut09.ru/wp-content/uploads/2016/02/4343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188640"/>
            <a:ext cx="6057900" cy="142875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691680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school12.altobr.ru/images/14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88640"/>
            <a:ext cx="8196479" cy="1800200"/>
          </a:xfrm>
          <a:prstGeom prst="rect">
            <a:avLst/>
          </a:prstGeom>
          <a:noFill/>
        </p:spPr>
      </p:pic>
      <p:pic>
        <p:nvPicPr>
          <p:cNvPr id="71684" name="Picture 4" descr="http://images.freepicturesweb.com/img1/01/01/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2924944"/>
            <a:ext cx="5062018" cy="31637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227687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233D0"/>
                </a:solidFill>
                <a:latin typeface="Monotype Corsiva" pitchFamily="66" charset="0"/>
              </a:rPr>
              <a:t>Аспекты анализа занятия по ФГОС</a:t>
            </a:r>
            <a:endParaRPr lang="ru-RU" sz="3600" b="1" dirty="0">
              <a:solidFill>
                <a:srgbClr val="0233D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tccl.rit.albany.edu/knilt/images/archive/f/fe/20151202134231%21Puzz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24544" y="2636912"/>
            <a:ext cx="4235053" cy="45877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yazyki.ru/wp-content/uploads/2013/06/koplog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60648"/>
            <a:ext cx="7962398" cy="2736304"/>
          </a:xfrm>
          <a:prstGeom prst="rect">
            <a:avLst/>
          </a:prstGeom>
          <a:noFill/>
        </p:spPr>
      </p:pic>
      <p:pic>
        <p:nvPicPr>
          <p:cNvPr id="5" name="Picture 2" descr="http://image.slidesharecdn.com/random-140119093812-phpapp02/95/-1-638.jpg%253Fcb%253D139012499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249289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348880"/>
            <a:ext cx="8784976" cy="4104927"/>
          </a:xfrm>
        </p:spPr>
        <p:txBody>
          <a:bodyPr>
            <a:normAutofit lnSpcReduction="10000"/>
          </a:bodyPr>
          <a:lstStyle/>
          <a:p>
            <a:pPr marL="355600" indent="-355600" algn="just">
              <a:spcBef>
                <a:spcPts val="600"/>
              </a:spcBef>
              <a:buFont typeface="Wingdings 2"/>
              <a:buChar char="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фиксирует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понимание образовательных результатов – необходимость ориентации на результаты,  сформулированные не как перечень знаний, умений и навыков, а как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способы деятельности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5600" indent="-3556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достижения учащимися трёх групп планируемых образовательных результатов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5600" indent="-3556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как сформированных на материале основ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учебных действий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265956"/>
            <a:ext cx="8928992" cy="1866900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800" b="1" smtClean="0">
                <a:solidFill>
                  <a:schemeClr val="accent2"/>
                </a:solidFill>
              </a:rPr>
              <a:t>   </a:t>
            </a:r>
            <a:r>
              <a:rPr lang="ru-RU" sz="2800" b="1" smtClean="0">
                <a:solidFill>
                  <a:srgbClr val="C00000"/>
                </a:solidFill>
              </a:rPr>
              <a:t>Технологическая карта урока </a:t>
            </a:r>
            <a:r>
              <a:rPr lang="ru-RU" sz="2800" smtClean="0">
                <a:solidFill>
                  <a:schemeClr val="tx2">
                    <a:lumMod val="50000"/>
                  </a:schemeClr>
                </a:solidFill>
              </a:rPr>
              <a:t>– это обобщенно-графическое выражение сценария урока, основа его проектирования, средство представления индивидуальных методов работы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2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233D0"/>
                </a:solidFill>
              </a:rPr>
              <a:t>Структура</a:t>
            </a:r>
            <a:br>
              <a:rPr lang="ru-RU" b="1" dirty="0" smtClean="0">
                <a:solidFill>
                  <a:srgbClr val="0233D0"/>
                </a:solidFill>
              </a:rPr>
            </a:br>
            <a:r>
              <a:rPr lang="ru-RU" b="1" dirty="0" smtClean="0">
                <a:solidFill>
                  <a:srgbClr val="0233D0"/>
                </a:solidFill>
              </a:rPr>
              <a:t> технологической карты урока</a:t>
            </a:r>
            <a:endParaRPr lang="ru-RU" b="1" dirty="0">
              <a:solidFill>
                <a:srgbClr val="0233D0"/>
              </a:solidFill>
            </a:endParaRPr>
          </a:p>
        </p:txBody>
      </p:sp>
      <p:pic>
        <p:nvPicPr>
          <p:cNvPr id="27650" name="Picture 2" descr="http://fs00.infourok.ru/images/doc/232/78120/2/img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628800"/>
            <a:ext cx="748883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thumbs.dreamstime.com/z/d-man-stepping-up-to-his-successful-goal-top-business-graph-over-white-background-342782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73556" y="2577095"/>
            <a:ext cx="1571524" cy="17008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22698"/>
                </a:solidFill>
                <a:latin typeface="Arial" pitchFamily="34" charset="0"/>
                <a:cs typeface="Arial" pitchFamily="34" charset="0"/>
              </a:rPr>
              <a:t>Блок </a:t>
            </a:r>
            <a:r>
              <a:rPr lang="ru-RU" sz="4000" b="1" dirty="0" err="1" smtClean="0">
                <a:solidFill>
                  <a:srgbClr val="022698"/>
                </a:solidFill>
                <a:latin typeface="Arial" pitchFamily="34" charset="0"/>
                <a:cs typeface="Arial" pitchFamily="34" charset="0"/>
              </a:rPr>
              <a:t>целеполагания</a:t>
            </a:r>
            <a:endParaRPr lang="ru-RU" sz="4000" b="1" dirty="0">
              <a:solidFill>
                <a:srgbClr val="0226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latin typeface="Arial" panose="020B0604020202020204" pitchFamily="34" charset="0"/>
                <a:cs typeface="Arial" pitchFamily="34" charset="0"/>
              </a:rPr>
              <a:t>Ф. И. О. педагога: </a:t>
            </a:r>
            <a:r>
              <a:rPr lang="ru-RU" sz="1700" dirty="0" smtClean="0">
                <a:latin typeface="Arial" panose="020B0604020202020204" pitchFamily="34" charset="0"/>
                <a:cs typeface="Arial" pitchFamily="34" charset="0"/>
              </a:rPr>
              <a:t>..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Козлова М.В.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Предмет: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........      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информатика и ИКТ...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Класс: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..................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 А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Тип урока:          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«открытие» нового знания   (комбинированный)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Тема урока:         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«Компьютерная графика»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Место и роль урока в изучаемой теме: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единственный урок по теме, второй урок раздела «Обработка графической информации»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Цель(и) урока </a:t>
            </a:r>
            <a:r>
              <a:rPr lang="ru-RU" sz="1700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(дидактическая)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	- изучить …		- вывести способ …	- развить навыки …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Задачи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Планируемые результаты: УУД</a:t>
            </a:r>
            <a:r>
              <a:rPr lang="ru-RU" sz="17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7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предметные </a:t>
            </a:r>
            <a:r>
              <a:rPr lang="ru-RU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систематизировать представления о растровой и векторной графике; научиться 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правильно выбирать формат (способ представления) графических файлов в зависимости от решаемой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задачи; получить знание 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сфер применения компьютерной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графики;</a:t>
            </a:r>
          </a:p>
          <a:p>
            <a:r>
              <a:rPr lang="ru-RU" sz="17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7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сформировать способность 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применять теоретические знания для решения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практических задач в различных сферах жизни; </a:t>
            </a:r>
          </a:p>
          <a:p>
            <a:r>
              <a:rPr lang="ru-RU" sz="17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личностные </a:t>
            </a:r>
            <a:r>
              <a:rPr lang="ru-RU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развить творческие способности, повысить познавательную активность; воспитать 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эстетическо-художественную культуру, художественный вкус и чувство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прекрасного.</a:t>
            </a:r>
            <a:endParaRPr lang="ru-RU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7668344" y="548680"/>
            <a:ext cx="1475656" cy="1008112"/>
          </a:xfrm>
          <a:prstGeom prst="cloudCallout">
            <a:avLst>
              <a:gd name="adj1" fmla="val -90441"/>
              <a:gd name="adj2" fmla="val -13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Что?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redcross-irkutsk.org/userfiles/image/metodMat%20s%20t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2852936"/>
            <a:ext cx="4211960" cy="42119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22698"/>
                </a:solidFill>
                <a:latin typeface="Arial" pitchFamily="34" charset="0"/>
                <a:cs typeface="Arial" pitchFamily="34" charset="0"/>
              </a:rPr>
              <a:t>Инструментальный блок</a:t>
            </a:r>
            <a:endParaRPr lang="ru-RU" sz="4000" b="1" dirty="0">
              <a:solidFill>
                <a:srgbClr val="0226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623888" indent="-514350">
              <a:buFont typeface="Lucida Sans Unicode" pitchFamily="34" charset="0"/>
              <a:buAutoNum type="arabicPeriod"/>
              <a:defRPr/>
            </a:pPr>
            <a:r>
              <a:rPr lang="ru-RU" b="1" dirty="0" smtClean="0"/>
              <a:t>Тип урока</a:t>
            </a:r>
          </a:p>
          <a:p>
            <a:pPr marL="623888" indent="-514350">
              <a:buFont typeface="Lucida Sans Unicode" pitchFamily="34" charset="0"/>
              <a:buAutoNum type="arabicPeriod"/>
              <a:defRPr/>
            </a:pPr>
            <a:r>
              <a:rPr lang="ru-RU" b="1" dirty="0" smtClean="0"/>
              <a:t>Задачи урока</a:t>
            </a:r>
          </a:p>
          <a:p>
            <a:pPr marL="623888" indent="-514350">
              <a:buFont typeface="Lucida Sans Unicode" pitchFamily="34" charset="0"/>
              <a:buAutoNum type="arabicPeriod"/>
              <a:defRPr/>
            </a:pPr>
            <a:r>
              <a:rPr lang="ru-RU" dirty="0" smtClean="0"/>
              <a:t>Учебно-методический комплекс: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Основные понятия темы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Межпредметные</a:t>
            </a:r>
            <a:r>
              <a:rPr lang="ru-RU" dirty="0" smtClean="0"/>
              <a:t>  и </a:t>
            </a:r>
            <a:r>
              <a:rPr lang="ru-RU" dirty="0" err="1" smtClean="0"/>
              <a:t>внутрипредметные</a:t>
            </a:r>
            <a:r>
              <a:rPr lang="ru-RU" dirty="0" smtClean="0"/>
              <a:t> связи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Особенности организации пространства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Формы работы</a:t>
            </a:r>
            <a:r>
              <a:rPr lang="en-US" dirty="0" smtClean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Ресурсы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Формы контроля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7668344" y="764704"/>
            <a:ext cx="1475656" cy="1008112"/>
          </a:xfrm>
          <a:prstGeom prst="cloudCallout">
            <a:avLst>
              <a:gd name="adj1" fmla="val -78874"/>
              <a:gd name="adj2" fmla="val -40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Чем?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fxcc.ae/blog/wp-content/uploads/2013/04/Lessons-of-forex.jpg"/>
          <p:cNvPicPr>
            <a:picLocks noChangeAspect="1" noChangeArrowheads="1"/>
          </p:cNvPicPr>
          <p:nvPr/>
        </p:nvPicPr>
        <p:blipFill>
          <a:blip r:embed="rId3" cstate="screen"/>
          <a:srcRect l="5577" t="12679" r="36427" b="9422"/>
          <a:stretch>
            <a:fillRect/>
          </a:stretch>
        </p:blipFill>
        <p:spPr bwMode="auto">
          <a:xfrm>
            <a:off x="0" y="0"/>
            <a:ext cx="1152128" cy="1395847"/>
          </a:xfrm>
          <a:prstGeom prst="rect">
            <a:avLst/>
          </a:prstGeom>
          <a:noFill/>
        </p:spPr>
      </p:pic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179388" y="3644900"/>
            <a:ext cx="4071937" cy="3001963"/>
          </a:xfrm>
          <a:prstGeom prst="roundRect">
            <a:avLst>
              <a:gd name="adj" fmla="val 12699"/>
            </a:avLst>
          </a:prstGeom>
          <a:gradFill rotWithShape="0">
            <a:gsLst>
              <a:gs pos="0">
                <a:srgbClr val="66CCFF"/>
              </a:gs>
              <a:gs pos="100000">
                <a:srgbClr val="51A2C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23850" y="4508500"/>
            <a:ext cx="3857625" cy="20891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dist="17819" dir="13500000" algn="ctr" rotWithShape="0">
              <a:srgbClr val="999999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1520" y="3789040"/>
            <a:ext cx="40005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ru-RU" sz="2000" b="1" dirty="0">
                <a:solidFill>
                  <a:srgbClr val="FFFFFF"/>
                </a:solidFill>
                <a:cs typeface="Arial" panose="020B0604020202020204" pitchFamily="34" charset="0"/>
              </a:rPr>
              <a:t>Урок общеметодологической направленности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288" y="4581525"/>
            <a:ext cx="3786187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sz="1400" b="1" u="sng" dirty="0" err="1">
                <a:solidFill>
                  <a:srgbClr val="000000"/>
                </a:solidFill>
                <a:cs typeface="Arial" panose="020B0604020202020204" pitchFamily="34" charset="0"/>
              </a:rPr>
              <a:t>Деятельностная</a:t>
            </a:r>
            <a:r>
              <a:rPr lang="ru-RU" sz="1400" b="1" u="sng" dirty="0">
                <a:solidFill>
                  <a:srgbClr val="000000"/>
                </a:solidFill>
                <a:cs typeface="Arial" panose="020B0604020202020204" pitchFamily="34" charset="0"/>
              </a:rPr>
              <a:t> цель: 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формирование способности учащихся к новому способу действия, связанному с построением структуры изученных понятий и алгоритмов.</a:t>
            </a:r>
          </a:p>
          <a:p>
            <a:pPr>
              <a:buClrTx/>
              <a:buFontTx/>
              <a:buNone/>
            </a:pPr>
            <a:endParaRPr 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ru-RU" sz="1400" b="1" u="sng" dirty="0">
                <a:solidFill>
                  <a:srgbClr val="000000"/>
                </a:solidFill>
                <a:cs typeface="Arial" panose="020B0604020202020204" pitchFamily="34" charset="0"/>
              </a:rPr>
              <a:t>Образовательная цель: 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выявление теоретических основ построения содержательно-методических линий. 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14313" y="857250"/>
            <a:ext cx="3929062" cy="2724150"/>
          </a:xfrm>
          <a:prstGeom prst="roundRect">
            <a:avLst>
              <a:gd name="adj" fmla="val 12699"/>
            </a:avLst>
          </a:prstGeom>
          <a:gradFill rotWithShape="0">
            <a:gsLst>
              <a:gs pos="0">
                <a:srgbClr val="DDDDDD"/>
              </a:gs>
              <a:gs pos="100000">
                <a:srgbClr val="9A9A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85750" y="1643063"/>
            <a:ext cx="3786188" cy="1881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dist="17819" dir="13500000" algn="ctr" rotWithShape="0">
              <a:srgbClr val="999999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5750" y="928688"/>
            <a:ext cx="378618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000" b="1" dirty="0">
                <a:solidFill>
                  <a:srgbClr val="FFFFFF"/>
                </a:solidFill>
                <a:cs typeface="Arial" panose="020B0604020202020204" pitchFamily="34" charset="0"/>
              </a:rPr>
              <a:t>Урок «открытия» </a:t>
            </a:r>
            <a:endParaRPr lang="ru-RU" sz="20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ru-RU" sz="2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нового </a:t>
            </a:r>
            <a:r>
              <a:rPr lang="ru-RU" sz="2000" b="1" dirty="0">
                <a:solidFill>
                  <a:srgbClr val="FFFFFF"/>
                </a:solidFill>
                <a:cs typeface="Arial" panose="020B0604020202020204" pitchFamily="34" charset="0"/>
              </a:rPr>
              <a:t>знания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95288" y="1643063"/>
            <a:ext cx="3605212" cy="16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sz="1400" b="1" u="sng" dirty="0" err="1">
                <a:solidFill>
                  <a:srgbClr val="000000"/>
                </a:solidFill>
                <a:cs typeface="Arial" panose="020B0604020202020204" pitchFamily="34" charset="0"/>
              </a:rPr>
              <a:t>Деятельностная</a:t>
            </a:r>
            <a:r>
              <a:rPr lang="ru-RU" sz="1400" b="1" u="sng" dirty="0">
                <a:solidFill>
                  <a:srgbClr val="000000"/>
                </a:solidFill>
                <a:cs typeface="Arial" panose="020B0604020202020204" pitchFamily="34" charset="0"/>
              </a:rPr>
              <a:t> цель:</a:t>
            </a:r>
          </a:p>
          <a:p>
            <a:pPr algn="just">
              <a:buClrTx/>
              <a:buFontTx/>
              <a:buNone/>
            </a:pP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формирование способности </a:t>
            </a:r>
            <a:r>
              <a:rPr lang="ru-RU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учащих-ся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 к новому способу действия.</a:t>
            </a:r>
          </a:p>
          <a:p>
            <a:pPr algn="just">
              <a:buClrTx/>
              <a:buFontTx/>
              <a:buNone/>
            </a:pPr>
            <a:endParaRPr 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ru-RU" sz="1400" b="1" u="sng" dirty="0">
                <a:solidFill>
                  <a:srgbClr val="000000"/>
                </a:solidFill>
                <a:cs typeface="Arial" panose="020B0604020202020204" pitchFamily="34" charset="0"/>
              </a:rPr>
              <a:t>Образовательная цель: 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расширение понятийной базы за счет включения в нее новых элементов.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4533900" y="3730625"/>
            <a:ext cx="4286250" cy="2928938"/>
          </a:xfrm>
          <a:prstGeom prst="roundRect">
            <a:avLst>
              <a:gd name="adj" fmla="val 12699"/>
            </a:avLst>
          </a:prstGeom>
          <a:gradFill rotWithShape="0">
            <a:gsLst>
              <a:gs pos="0">
                <a:srgbClr val="FFCC00"/>
              </a:gs>
              <a:gs pos="100000">
                <a:srgbClr val="CAA2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643438" y="4429125"/>
            <a:ext cx="4071937" cy="21431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dist="17819" dir="13500000" algn="ctr" rotWithShape="0">
              <a:srgbClr val="999999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714875" y="3857625"/>
            <a:ext cx="40005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ru-RU" sz="2000" b="1">
                <a:solidFill>
                  <a:srgbClr val="FFFFFF"/>
                </a:solidFill>
                <a:cs typeface="Arial" panose="020B0604020202020204" pitchFamily="34" charset="0"/>
              </a:rPr>
              <a:t>Урок развивающего контроля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786313" y="4500563"/>
            <a:ext cx="3786187" cy="16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sz="1400" b="1" u="sng" dirty="0" err="1">
                <a:solidFill>
                  <a:srgbClr val="000000"/>
                </a:solidFill>
                <a:cs typeface="Arial" panose="020B0604020202020204" pitchFamily="34" charset="0"/>
              </a:rPr>
              <a:t>Деятельностная</a:t>
            </a:r>
            <a:r>
              <a:rPr lang="ru-RU" sz="1400" b="1" u="sng" dirty="0">
                <a:solidFill>
                  <a:srgbClr val="000000"/>
                </a:solidFill>
                <a:cs typeface="Arial" panose="020B0604020202020204" pitchFamily="34" charset="0"/>
              </a:rPr>
              <a:t> цель: 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формирование способности учащихся к </a:t>
            </a:r>
            <a:r>
              <a:rPr lang="ru-RU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осуществ-лению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 контрольной функции.</a:t>
            </a:r>
          </a:p>
          <a:p>
            <a:pPr>
              <a:buClrTx/>
              <a:buFontTx/>
              <a:buNone/>
            </a:pPr>
            <a:endParaRPr 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ru-RU" sz="1400" b="1" u="sng" dirty="0">
                <a:solidFill>
                  <a:srgbClr val="000000"/>
                </a:solidFill>
                <a:cs typeface="Arial" panose="020B0604020202020204" pitchFamily="34" charset="0"/>
              </a:rPr>
              <a:t>Образовательная цель: 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контроль и самоконтроль изученных понятий и алгоритмов.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4572000" y="928688"/>
            <a:ext cx="4143375" cy="2652712"/>
          </a:xfrm>
          <a:prstGeom prst="roundRect">
            <a:avLst>
              <a:gd name="adj" fmla="val 12699"/>
            </a:avLst>
          </a:prstGeom>
          <a:gradFill rotWithShape="0">
            <a:gsLst>
              <a:gs pos="0">
                <a:srgbClr val="3366FF"/>
              </a:gs>
              <a:gs pos="100000">
                <a:srgbClr val="2851C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643438" y="1428750"/>
            <a:ext cx="3929062" cy="2095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dist="17819" dir="13500000" algn="ctr" rotWithShape="0">
              <a:srgbClr val="999999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072063" y="1000125"/>
            <a:ext cx="30083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ru-RU" sz="2000" b="1" dirty="0">
                <a:solidFill>
                  <a:srgbClr val="FFFFFF"/>
                </a:solidFill>
                <a:cs typeface="Arial" panose="020B0604020202020204" pitchFamily="34" charset="0"/>
              </a:rPr>
              <a:t>Урок рефлексии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714875" y="1571625"/>
            <a:ext cx="3786188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sz="1400" b="1" u="sng" dirty="0" err="1">
                <a:solidFill>
                  <a:srgbClr val="000000"/>
                </a:solidFill>
                <a:cs typeface="Arial" panose="020B0604020202020204" pitchFamily="34" charset="0"/>
              </a:rPr>
              <a:t>Деятельностная</a:t>
            </a:r>
            <a:r>
              <a:rPr lang="ru-RU" sz="1400" b="1" u="sng" dirty="0">
                <a:solidFill>
                  <a:srgbClr val="000000"/>
                </a:solidFill>
                <a:cs typeface="Arial" panose="020B0604020202020204" pitchFamily="34" charset="0"/>
              </a:rPr>
              <a:t> цель: 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формирование у учащихся способностей к рефлексии коррекционно-контрольного типа и реализации коррекционной нормы.</a:t>
            </a:r>
          </a:p>
          <a:p>
            <a:pPr>
              <a:buClrTx/>
              <a:buFontTx/>
              <a:buNone/>
            </a:pPr>
            <a:endParaRPr 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ru-RU" sz="1400" b="1" u="sng" dirty="0">
                <a:solidFill>
                  <a:srgbClr val="000000"/>
                </a:solidFill>
                <a:cs typeface="Arial" panose="020B0604020202020204" pitchFamily="34" charset="0"/>
              </a:rPr>
              <a:t>Образовательная цель: 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коррекция и тренинг изученных понятий, </a:t>
            </a:r>
            <a:r>
              <a:rPr lang="ru-RU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алгорит-мов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04800" y="60325"/>
            <a:ext cx="8482013" cy="847725"/>
          </a:xfrm>
          <a:prstGeom prst="rect">
            <a:avLst/>
          </a:prstGeom>
          <a:noFill/>
          <a:ln>
            <a:noFill/>
          </a:ln>
          <a:effectLst>
            <a:outerShdw dist="40161" dir="20493903" algn="ctr" rotWithShape="0">
              <a:schemeClr val="bg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2057400" indent="-228600"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2057400"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2057400"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ru-RU" sz="3600" b="1" dirty="0">
                <a:solidFill>
                  <a:srgbClr val="022698"/>
                </a:solidFill>
                <a:ea typeface="+mj-ea"/>
                <a:cs typeface="Arial" pitchFamily="34" charset="0"/>
              </a:rPr>
              <a:t>Типология </a:t>
            </a:r>
            <a:r>
              <a:rPr lang="ru-RU" sz="3600" b="1" dirty="0" smtClean="0">
                <a:solidFill>
                  <a:srgbClr val="022698"/>
                </a:solidFill>
                <a:ea typeface="+mj-ea"/>
                <a:cs typeface="Arial" pitchFamily="34" charset="0"/>
              </a:rPr>
              <a:t>уроков</a:t>
            </a:r>
          </a:p>
          <a:p>
            <a:pPr algn="ctr" eaLnBrk="0" hangingPunct="0"/>
            <a:r>
              <a:rPr lang="ru-RU" sz="3600" b="1" dirty="0" smtClean="0">
                <a:solidFill>
                  <a:srgbClr val="022698"/>
                </a:solidFill>
                <a:ea typeface="+mj-ea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22698"/>
                </a:solidFill>
                <a:ea typeface="+mj-ea"/>
                <a:cs typeface="Arial" pitchFamily="34" charset="0"/>
              </a:rPr>
              <a:t>в </a:t>
            </a:r>
            <a:r>
              <a:rPr lang="ru-RU" sz="3600" b="1" dirty="0" smtClean="0">
                <a:solidFill>
                  <a:srgbClr val="022698"/>
                </a:solidFill>
                <a:ea typeface="+mj-ea"/>
                <a:cs typeface="Arial" pitchFamily="34" charset="0"/>
              </a:rPr>
              <a:t>соответствии с ФГОС</a:t>
            </a:r>
            <a:endParaRPr lang="ru-RU" sz="3600" b="1" dirty="0">
              <a:solidFill>
                <a:srgbClr val="022698"/>
              </a:solidFill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2212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1426</Words>
  <Application>Microsoft Office PowerPoint</Application>
  <PresentationFormat>Экран (4:3)</PresentationFormat>
  <Paragraphs>227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Структура современного урока информатики  в рамках реализации ФГОС.  Особенности конструирования технологической карты урока. </vt:lpstr>
      <vt:lpstr>Слайд 2</vt:lpstr>
      <vt:lpstr>Слайд 3</vt:lpstr>
      <vt:lpstr>Слайд 4</vt:lpstr>
      <vt:lpstr>Слайд 5</vt:lpstr>
      <vt:lpstr>Структура  технологической карты урока</vt:lpstr>
      <vt:lpstr>Блок целеполагания</vt:lpstr>
      <vt:lpstr>Инструментальный блок</vt:lpstr>
      <vt:lpstr>Слайд 9</vt:lpstr>
      <vt:lpstr>Инструментальный блок</vt:lpstr>
      <vt:lpstr>Организационно-деятельностный блок</vt:lpstr>
      <vt:lpstr>Слайд 12</vt:lpstr>
      <vt:lpstr>Начало урока</vt:lpstr>
      <vt:lpstr>Основная часть урока:</vt:lpstr>
      <vt:lpstr>Деятельностные связи этапов урока:</vt:lpstr>
      <vt:lpstr>Итог урока</vt:lpstr>
      <vt:lpstr>Слайд 17</vt:lpstr>
      <vt:lpstr>Итог урока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современного урока информатики в рамках реализации ФГОС</dc:title>
  <dc:creator>Марина</dc:creator>
  <cp:lastModifiedBy>Марина</cp:lastModifiedBy>
  <cp:revision>153</cp:revision>
  <cp:lastPrinted>2016-04-20T14:13:05Z</cp:lastPrinted>
  <dcterms:created xsi:type="dcterms:W3CDTF">2016-04-10T17:59:46Z</dcterms:created>
  <dcterms:modified xsi:type="dcterms:W3CDTF">2016-04-26T17:22:53Z</dcterms:modified>
</cp:coreProperties>
</file>