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</p:sldMasterIdLst>
  <p:notesMasterIdLst>
    <p:notesMasterId r:id="rId40"/>
  </p:notesMasterIdLst>
  <p:sldIdLst>
    <p:sldId id="271" r:id="rId13"/>
    <p:sldId id="302" r:id="rId14"/>
    <p:sldId id="289" r:id="rId15"/>
    <p:sldId id="259" r:id="rId16"/>
    <p:sldId id="260" r:id="rId17"/>
    <p:sldId id="261" r:id="rId18"/>
    <p:sldId id="262" r:id="rId19"/>
    <p:sldId id="263" r:id="rId20"/>
    <p:sldId id="287" r:id="rId21"/>
    <p:sldId id="286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9" r:id="rId30"/>
    <p:sldId id="301" r:id="rId31"/>
    <p:sldId id="265" r:id="rId32"/>
    <p:sldId id="264" r:id="rId33"/>
    <p:sldId id="266" r:id="rId34"/>
    <p:sldId id="267" r:id="rId35"/>
    <p:sldId id="268" r:id="rId36"/>
    <p:sldId id="269" r:id="rId37"/>
    <p:sldId id="272" r:id="rId38"/>
    <p:sldId id="27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15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9.071243438320202E-2"/>
                  <c:y val="1.476427165354330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ГКУ</a:t>
                    </a:r>
                  </a:p>
                  <a:p>
                    <a:r>
                      <a:rPr lang="en-US" b="1" dirty="0" smtClean="0"/>
                      <a:t>24584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1%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547244094488185E-2"/>
                  <c:y val="-1.759694881889763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ГКН</a:t>
                    </a:r>
                  </a:p>
                  <a:p>
                    <a:r>
                      <a:rPr lang="en-US" b="1" dirty="0" smtClean="0"/>
                      <a:t>496391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94%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09153543307089E-2"/>
                  <c:y val="-2.391978346456693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ЕГРП</a:t>
                    </a:r>
                  </a:p>
                  <a:p>
                    <a:r>
                      <a:rPr lang="en-US" b="1" dirty="0" smtClean="0"/>
                      <a:t>4163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ЕГРП</c:v>
                </c:pt>
                <c:pt idx="1">
                  <c:v>ГКН</c:v>
                </c:pt>
                <c:pt idx="2">
                  <c:v>ГКУ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24584</c:v>
                </c:pt>
                <c:pt idx="1">
                  <c:v>496391</c:v>
                </c:pt>
                <c:pt idx="2">
                  <c:v>45163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0668225065616794"/>
          <c:y val="0.21616289370078737"/>
          <c:w val="0.18081774934383199"/>
          <c:h val="0.51256496062992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B671-AC9A-4655-BA65-AA16BA561D04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BFA6C-A55B-47F4-8D22-36DFA9F2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3C20B-C331-446E-8D14-960ED07C89D5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243D07-E92B-488F-96ED-662D7CFB2B43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C23A35-6883-4E6D-98BC-B51288B514C0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BF4AD4-9CD8-4C34-A1BF-67AA2FBC8E90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881F98-FD55-43D0-A34C-3136EFA071EA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61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26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6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  <a:effectLst/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71EF-E1A5-44C3-BABA-87F30B489E9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F39F-7DB6-45B4-9277-3C72C57AC2B9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2217"/>
      </p:ext>
    </p:extLst>
  </p:cSld>
  <p:clrMapOvr>
    <a:masterClrMapping/>
  </p:clrMapOvr>
  <p:transition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E231-4CA7-4C18-B908-F048A96CFB5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E9BC-13C4-4188-BCEC-3009C19FCB8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1095"/>
      </p:ext>
    </p:extLst>
  </p:cSld>
  <p:clrMapOvr>
    <a:masterClrMapping/>
  </p:clrMapOvr>
  <p:transition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B6CC-A01B-42FA-90C0-DBD5BB78D5CB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5B2A-0D7B-485E-800E-4EBA4C4C711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59873"/>
      </p:ext>
    </p:extLst>
  </p:cSld>
  <p:clrMapOvr>
    <a:masterClrMapping/>
  </p:clrMapOvr>
  <p:transition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F9D4-68CF-4554-87E3-4C248EA5CC2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ED6C-4872-4781-8D6A-059AC7F085D2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9692"/>
      </p:ext>
    </p:extLst>
  </p:cSld>
  <p:clrMapOvr>
    <a:masterClrMapping/>
  </p:clrMapOvr>
  <p:transition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1D0F-FECB-4D39-A957-E16498C04D6E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22E9-AD85-4D28-A89F-55643E1FCCA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60063"/>
      </p:ext>
    </p:extLst>
  </p:cSld>
  <p:clrMapOvr>
    <a:masterClrMapping/>
  </p:clrMapOvr>
  <p:transition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53FD-E223-433E-83FB-2C34AA3C6A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4905-381C-4076-BBAE-5A041056DCE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60931"/>
      </p:ext>
    </p:extLst>
  </p:cSld>
  <p:clrMapOvr>
    <a:masterClrMapping/>
  </p:clrMapOvr>
  <p:transition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C793-9595-4E8F-8753-CB052849045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4D84-8D9C-4711-A05B-BA81B90D67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177"/>
      </p:ext>
    </p:extLst>
  </p:cSld>
  <p:clrMapOvr>
    <a:masterClrMapping/>
  </p:clrMapOvr>
  <p:transition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8447-F005-4A12-A845-4090188A07D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625-E3F1-4695-9229-458B0355B66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4550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306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D3DC-3D77-4C84-BA2B-69CF57FC9C01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E853-0A95-4518-A899-7CB684924A0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72732"/>
      </p:ext>
    </p:extLst>
  </p:cSld>
  <p:clrMapOvr>
    <a:masterClrMapping/>
  </p:clrMapOvr>
  <p:transition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76DA-7852-44DB-A9F5-0F8F9227604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891-23F7-4B72-9053-06F3DFFB041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90299"/>
      </p:ext>
    </p:extLst>
  </p:cSld>
  <p:clrMapOvr>
    <a:masterClrMapping/>
  </p:clrMapOvr>
  <p:transition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2C89-03D8-47B4-9566-28DDE9F55D7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DF13-A39A-4044-8C4F-F54E02CDBF4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74635"/>
      </p:ext>
    </p:extLst>
  </p:cSld>
  <p:clrMapOvr>
    <a:masterClrMapping/>
  </p:clrMapOvr>
  <p:transition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  <a:effectLst/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71EF-E1A5-44C3-BABA-87F30B489E9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F39F-7DB6-45B4-9277-3C72C57AC2B9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38563"/>
      </p:ext>
    </p:extLst>
  </p:cSld>
  <p:clrMapOvr>
    <a:masterClrMapping/>
  </p:clrMapOvr>
  <p:transition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E231-4CA7-4C18-B908-F048A96CFB5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E9BC-13C4-4188-BCEC-3009C19FCB8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5514"/>
      </p:ext>
    </p:extLst>
  </p:cSld>
  <p:clrMapOvr>
    <a:masterClrMapping/>
  </p:clrMapOvr>
  <p:transition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B6CC-A01B-42FA-90C0-DBD5BB78D5CB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5B2A-0D7B-485E-800E-4EBA4C4C711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32045"/>
      </p:ext>
    </p:extLst>
  </p:cSld>
  <p:clrMapOvr>
    <a:masterClrMapping/>
  </p:clrMapOvr>
  <p:transition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F9D4-68CF-4554-87E3-4C248EA5CC2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ED6C-4872-4781-8D6A-059AC7F085D2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5496"/>
      </p:ext>
    </p:extLst>
  </p:cSld>
  <p:clrMapOvr>
    <a:masterClrMapping/>
  </p:clrMapOvr>
  <p:transition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1D0F-FECB-4D39-A957-E16498C04D6E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22E9-AD85-4D28-A89F-55643E1FCCA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222"/>
      </p:ext>
    </p:extLst>
  </p:cSld>
  <p:clrMapOvr>
    <a:masterClrMapping/>
  </p:clrMapOvr>
  <p:transition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53FD-E223-433E-83FB-2C34AA3C6A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4905-381C-4076-BBAE-5A041056DCE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5412"/>
      </p:ext>
    </p:extLst>
  </p:cSld>
  <p:clrMapOvr>
    <a:masterClrMapping/>
  </p:clrMapOvr>
  <p:transition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C793-9595-4E8F-8753-CB052849045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4D84-8D9C-4711-A05B-BA81B90D67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69417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04250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8447-F005-4A12-A845-4090188A07D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625-E3F1-4695-9229-458B0355B66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3708"/>
      </p:ext>
    </p:extLst>
  </p:cSld>
  <p:clrMapOvr>
    <a:masterClrMapping/>
  </p:clrMapOvr>
  <p:transition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D3DC-3D77-4C84-BA2B-69CF57FC9C01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E853-0A95-4518-A899-7CB684924A0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79003"/>
      </p:ext>
    </p:extLst>
  </p:cSld>
  <p:clrMapOvr>
    <a:masterClrMapping/>
  </p:clrMapOvr>
  <p:transition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76DA-7852-44DB-A9F5-0F8F9227604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891-23F7-4B72-9053-06F3DFFB041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9847"/>
      </p:ext>
    </p:extLst>
  </p:cSld>
  <p:clrMapOvr>
    <a:masterClrMapping/>
  </p:clrMapOvr>
  <p:transition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2C89-03D8-47B4-9566-28DDE9F55D7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DF13-A39A-4044-8C4F-F54E02CDBF4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20817"/>
      </p:ext>
    </p:extLst>
  </p:cSld>
  <p:clrMapOvr>
    <a:masterClrMapping/>
  </p:clrMapOvr>
  <p:transition>
    <p:pul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  <a:effectLst/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71EF-E1A5-44C3-BABA-87F30B489E9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F39F-7DB6-45B4-9277-3C72C57AC2B9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127"/>
      </p:ext>
    </p:extLst>
  </p:cSld>
  <p:clrMapOvr>
    <a:masterClrMapping/>
  </p:clrMapOvr>
  <p:transition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E231-4CA7-4C18-B908-F048A96CFB5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E9BC-13C4-4188-BCEC-3009C19FCB8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6986"/>
      </p:ext>
    </p:extLst>
  </p:cSld>
  <p:clrMapOvr>
    <a:masterClrMapping/>
  </p:clrMapOvr>
  <p:transition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B6CC-A01B-42FA-90C0-DBD5BB78D5CB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5B2A-0D7B-485E-800E-4EBA4C4C711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36847"/>
      </p:ext>
    </p:extLst>
  </p:cSld>
  <p:clrMapOvr>
    <a:masterClrMapping/>
  </p:clrMapOvr>
  <p:transition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F9D4-68CF-4554-87E3-4C248EA5CC2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ED6C-4872-4781-8D6A-059AC7F085D2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0668"/>
      </p:ext>
    </p:extLst>
  </p:cSld>
  <p:clrMapOvr>
    <a:masterClrMapping/>
  </p:clrMapOvr>
  <p:transition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1D0F-FECB-4D39-A957-E16498C04D6E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22E9-AD85-4D28-A89F-55643E1FCCA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27458"/>
      </p:ext>
    </p:extLst>
  </p:cSld>
  <p:clrMapOvr>
    <a:masterClrMapping/>
  </p:clrMapOvr>
  <p:transition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53FD-E223-433E-83FB-2C34AA3C6A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4905-381C-4076-BBAE-5A041056DCE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8444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3F142-1040-4AAB-A10B-B39EAAE1A88C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E3CE-6F6C-478F-8789-41900950457E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727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C793-9595-4E8F-8753-CB052849045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4D84-8D9C-4711-A05B-BA81B90D67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8287"/>
      </p:ext>
    </p:extLst>
  </p:cSld>
  <p:clrMapOvr>
    <a:masterClrMapping/>
  </p:clrMapOvr>
  <p:transition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8447-F005-4A12-A845-4090188A07D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625-E3F1-4695-9229-458B0355B66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71871"/>
      </p:ext>
    </p:extLst>
  </p:cSld>
  <p:clrMapOvr>
    <a:masterClrMapping/>
  </p:clrMapOvr>
  <p:transition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D3DC-3D77-4C84-BA2B-69CF57FC9C01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E853-0A95-4518-A899-7CB684924A0E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34199"/>
      </p:ext>
    </p:extLst>
  </p:cSld>
  <p:clrMapOvr>
    <a:masterClrMapping/>
  </p:clrMapOvr>
  <p:transition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76DA-7852-44DB-A9F5-0F8F9227604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A891-23F7-4B72-9053-06F3DFFB041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839"/>
      </p:ext>
    </p:extLst>
  </p:cSld>
  <p:clrMapOvr>
    <a:masterClrMapping/>
  </p:clrMapOvr>
  <p:transition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2C89-03D8-47B4-9566-28DDE9F55D7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DF13-A39A-4044-8C4F-F54E02CDBF40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609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43790-AF0E-49BC-B11E-BDAD66C21DE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D260-EAF2-4235-9124-F3F30D34E37A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72A1F-4EA3-48F8-892D-36C2C587290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318C-7D72-4F33-8193-A3E9A72343C6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3ACFC-B4B3-47F0-87EE-532C620B25B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BBB3-AE74-4591-9C94-B53F511E514D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A71A2-0F33-4773-8E36-A4E8F5D323CA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0AF6-233A-4D4F-92F4-6698C8501C4A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B278B-7A06-4B8D-8CFB-7602A91E25D3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FD-A7DF-480C-92A3-DF9B1E3E0550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12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EA5CA-05ED-4B86-B561-6E9EEABDE08F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6E94-A84A-4301-A7D3-A83BF9C7C32D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5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64752-21AF-4D0E-A539-8FC6BDDF6ED4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165E-B6F5-41D6-9944-CFD0537CC2E8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74CD-D131-4C40-80FC-DE0DC7B3F530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9212-084E-4F99-BC6C-1E1AD9F43140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7C34D-7DF1-42DA-B670-59E66A9ACC57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E798-44E9-47B8-AD01-198D707B724C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ABE7-F8EB-4C26-947C-C7C3DB05D391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4958-730E-4DF0-B862-B2D76E08F8D9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7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749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3F142-1040-4AAB-A10B-B39EAAE1A88C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E3CE-6F6C-478F-8789-41900950457E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7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43790-AF0E-49BC-B11E-BDAD66C21DE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D260-EAF2-4235-9124-F3F30D34E37A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75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72A1F-4EA3-48F8-892D-36C2C587290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318C-7D72-4F33-8193-A3E9A72343C6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13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3ACFC-B4B3-47F0-87EE-532C620B25BE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BBB3-AE74-4591-9C94-B53F511E514D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6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A71A2-0F33-4773-8E36-A4E8F5D323CA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0AF6-233A-4D4F-92F4-6698C8501C4A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B278B-7A06-4B8D-8CFB-7602A91E25D3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FD-A7DF-480C-92A3-DF9B1E3E0550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44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EA5CA-05ED-4B86-B561-6E9EEABDE08F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6E94-A84A-4301-A7D3-A83BF9C7C32D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9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64752-21AF-4D0E-A539-8FC6BDDF6ED4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165E-B6F5-41D6-9944-CFD0537CC2E8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74CD-D131-4C40-80FC-DE0DC7B3F530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9212-084E-4F99-BC6C-1E1AD9F43140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0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7C34D-7DF1-42DA-B670-59E66A9ACC57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E798-44E9-47B8-AD01-198D707B724C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ABE7-F8EB-4C26-947C-C7C3DB05D391}" type="datetime1">
              <a:rPr lang="ru-RU" altLang="ru-RU">
                <a:solidFill>
                  <a:srgbClr val="23387D"/>
                </a:solidFill>
              </a:rPr>
              <a:pPr/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4958-730E-4DF0-B862-B2D76E08F8D9}" type="slidenum">
              <a:rPr lang="en-US">
                <a:solidFill>
                  <a:srgbClr val="2338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81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7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8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16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9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57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92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3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44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9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8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59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74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4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74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3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26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49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84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67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51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70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7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8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11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8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95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70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6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98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821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8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245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58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8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1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82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8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03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35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472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47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5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25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0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2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0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66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7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7E20-ED52-49C1-A0EF-3FA7181D9F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FFA-17EB-41E0-9D52-74020195ECF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439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AABC-5E57-4B55-90B3-91E171DCEE0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5D29-C575-432B-88D0-555197CC45F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8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285750" y="857250"/>
            <a:ext cx="8572500" cy="142875"/>
          </a:xfrm>
          <a:prstGeom prst="rect">
            <a:avLst/>
          </a:prstGeom>
        </p:spPr>
        <p:txBody>
          <a:bodyPr anchor="ctr"/>
          <a:lstStyle>
            <a:lvl1pPr algn="ctr">
              <a:defRPr sz="800" b="0" spc="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785950"/>
          </a:xfrm>
        </p:spPr>
        <p:txBody>
          <a:bodyPr/>
          <a:lstStyle>
            <a:lvl1pPr algn="ctr">
              <a:defRPr sz="4400" b="1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94305-6289-419F-963E-2EE33B98B47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BB33C-2B04-4807-AE5F-9A1C20EE325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6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 descr="Orel_mincomsvyaz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405CD-2493-4F87-852F-939D750F6DA8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C5CA3-A1FE-4006-A13D-A7B70F69487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015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6E1E-FCC1-4A64-A130-6D803E7F904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61A-9239-43DA-8D74-378A9801F8A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6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CAB-BECD-43AF-BBFB-ADD8CC65ECD0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202-0802-46AE-9D52-D7A53DF249E5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2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FFB-1D18-47A7-8BB0-0CFEEDC8D4ED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CDD-6164-4CBE-9B13-2D0EAF530D7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2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B446-6F76-4461-A5E1-E503A662AF1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AC3D-630C-4EB5-80AA-6DFBBB1C2743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1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B63-A91B-4763-A311-0184F264FA34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B48D-22C4-4240-8CF9-C484302C334D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43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10EF-A960-4358-93B6-9C8BACD38BE5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D89E-FCB7-4541-B4E9-8F029EA63BC4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7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9749-88D3-4664-ACE2-8CEC477A82BC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C50C-1D00-43CF-97C8-5E7C6CCF7091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1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062C-1081-4CD5-891F-34E70A108A9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0BEF-99E8-4C78-9D26-A58FCF19B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3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ABC42-19B9-4CCB-AA3A-8420CC5CC68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 b="0" spc="30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D26290-0A4E-41D9-A7E7-09279F089EB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ABC42-19B9-4CCB-AA3A-8420CC5CC68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 b="0" spc="30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D26290-0A4E-41D9-A7E7-09279F089EB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ABC42-19B9-4CCB-AA3A-8420CC5CC687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 b="0" spc="30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D26290-0A4E-41D9-A7E7-09279F089EB7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810680-46FC-409A-9E0A-B5C579B83502}" type="datetime1">
              <a:rPr lang="ru-RU" altLang="ru-RU">
                <a:solidFill>
                  <a:srgbClr val="2338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270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852C47-30A1-4866-A157-92A08E9160BB}" type="slidenum">
              <a:rPr lang="en-US">
                <a:solidFill>
                  <a:srgbClr val="23387D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202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3E788A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810680-46FC-409A-9E0A-B5C579B83502}" type="datetime1">
              <a:rPr lang="ru-RU" altLang="ru-RU">
                <a:solidFill>
                  <a:srgbClr val="2338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04.12.2015</a:t>
            </a:fld>
            <a:r>
              <a:rPr lang="en-US" altLang="ru-RU">
                <a:solidFill>
                  <a:srgbClr val="23387D"/>
                </a:solidFill>
              </a:rPr>
              <a:t>www.ar.gov.ru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23387D"/>
                </a:solidFill>
              </a:rPr>
              <a:t>Минэкономразвития России</a:t>
            </a:r>
            <a:endParaRPr lang="en-US" altLang="ru-RU">
              <a:solidFill>
                <a:srgbClr val="23387D"/>
              </a:solidFill>
            </a:endParaRPr>
          </a:p>
        </p:txBody>
      </p:sp>
      <p:sp>
        <p:nvSpPr>
          <p:cNvPr id="270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F852C47-30A1-4866-A157-92A08E9160BB}" type="slidenum">
              <a:rPr lang="en-US">
                <a:solidFill>
                  <a:srgbClr val="23387D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96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5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4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9726F-42E7-43EB-B61D-461AA2C17B96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04.12.2015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0" y="0"/>
            <a:ext cx="8572500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spc="30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75000"/>
                  </a:prstClr>
                </a:solidFill>
              </a:rPr>
              <a:t>Министерство связи и массовых коммуникаций Российской Федерации</a:t>
            </a:r>
            <a:endParaRPr lang="ru-R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53986-3CC3-42D7-BE66-E718E3E653EB}" type="slidenum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rel_mincomsvyaz_5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2" name="Рисунок 11" descr="Orel_mincomsvyaz_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714375"/>
          </a:xfrm>
          <a:prstGeom prst="rect">
            <a:avLst/>
          </a:prstGeom>
        </p:spPr>
        <p:txBody>
          <a:bodyPr vert="horz" lIns="72000" tIns="36000" rIns="72000" bIns="3600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35" name="Рисунок 16" descr="rusflag2t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7" descr="rusflag2t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7" descr="Blue_top_IT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Untitled-2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Orel_mincomsvyaz_5.png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198" y="71414"/>
            <a:ext cx="717605" cy="785818"/>
          </a:xfrm>
          <a:prstGeom prst="rect">
            <a:avLst/>
          </a:prstGeom>
        </p:spPr>
      </p:pic>
      <p:pic>
        <p:nvPicPr>
          <p:cNvPr id="16" name="Рисунок 15" descr="Orel_mincomsvyaz_5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14813" y="71438"/>
            <a:ext cx="717550" cy="785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1" name="Рисунок 16" descr="rusflag2t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Рисунок 17" descr="rusflag2t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8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slide" Target="slide24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8.tmp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25.xml"/><Relationship Id="rId15" Type="http://schemas.openxmlformats.org/officeDocument/2006/relationships/slide" Target="slide20.xml"/><Relationship Id="rId10" Type="http://schemas.openxmlformats.org/officeDocument/2006/relationships/slide" Target="slide4.xml"/><Relationship Id="rId4" Type="http://schemas.openxmlformats.org/officeDocument/2006/relationships/slide" Target="slide27.xml"/><Relationship Id="rId9" Type="http://schemas.openxmlformats.org/officeDocument/2006/relationships/slide" Target="slide11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412776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Государственные услуги в электронном виде</a:t>
            </a:r>
          </a:p>
          <a:p>
            <a:pPr algn="ctr"/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Дарчиева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Елена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Петровна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2014г.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Arial" pitchFamily="34" charset="0"/>
              </a:rPr>
              <a:t>Структура Закона № 210-ФЗ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3150" y="1117600"/>
            <a:ext cx="8039100" cy="5248275"/>
          </a:xfrm>
        </p:spPr>
        <p:txBody>
          <a:bodyPr/>
          <a:lstStyle/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ОБЩИЕ ПОЛОЖЕНИЯ 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Arial" pitchFamily="34" charset="0"/>
              </a:rPr>
              <a:t>	</a:t>
            </a:r>
            <a:r>
              <a:rPr lang="ru-RU" altLang="ru-RU" sz="1800" dirty="0" smtClean="0">
                <a:solidFill>
                  <a:srgbClr val="000099"/>
                </a:solidFill>
                <a:latin typeface="Arial" pitchFamily="34" charset="0"/>
              </a:rPr>
              <a:t>Сфера регулирования, основные понятия, принципы, права заявителей, обязанности органов, требования к установлению платы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</a:t>
            </a:r>
            <a:r>
              <a:rPr lang="nl-NL" altLang="ru-RU" sz="2000" b="1" dirty="0" smtClean="0">
                <a:solidFill>
                  <a:srgbClr val="000099"/>
                </a:solidFill>
                <a:latin typeface="Arial" pitchFamily="34" charset="0"/>
              </a:rPr>
              <a:t>АДМИНИСТРАТИВНЫЕ</a:t>
            </a: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РЕГЛАМЕНТЫ И СТАНДАРТЫ 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	</a:t>
            </a:r>
            <a:r>
              <a:rPr lang="ru-RU" altLang="ru-RU" sz="1800" dirty="0" smtClean="0">
                <a:solidFill>
                  <a:srgbClr val="000099"/>
                </a:solidFill>
                <a:latin typeface="Arial" pitchFamily="34" charset="0"/>
              </a:rPr>
              <a:t>Виды административных регламентов, стандарты, требования к их разработке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МНОГОФУНКЦИОНАЛЬНЫЕ ЦЕНТРЫ 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Arial" pitchFamily="34" charset="0"/>
              </a:rPr>
              <a:t>	</a:t>
            </a:r>
            <a:r>
              <a:rPr lang="ru-RU" altLang="ru-RU" sz="1800" dirty="0" smtClean="0">
                <a:solidFill>
                  <a:srgbClr val="000099"/>
                </a:solidFill>
                <a:latin typeface="Arial" pitchFamily="34" charset="0"/>
              </a:rPr>
              <a:t>Функции, права, обязанности, финансирование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altLang="ru-RU" sz="800" dirty="0" smtClean="0">
              <a:solidFill>
                <a:srgbClr val="000099"/>
              </a:solidFill>
              <a:latin typeface="Arial" pitchFamily="34" charset="0"/>
            </a:endParaRP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 УСЛУГИ В ЭЛЕКТРОННОМ ВИДЕ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0099"/>
                </a:solidFill>
                <a:latin typeface="Arial" pitchFamily="34" charset="0"/>
              </a:rPr>
              <a:t>	</a:t>
            </a:r>
            <a:r>
              <a:rPr lang="ru-RU" altLang="ru-RU" sz="1800" dirty="0" smtClean="0">
                <a:solidFill>
                  <a:srgbClr val="000099"/>
                </a:solidFill>
                <a:latin typeface="Arial" pitchFamily="34" charset="0"/>
              </a:rPr>
              <a:t>Сводный реестр и единый портал, совместимость ИС  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altLang="ru-RU" sz="1800" dirty="0" smtClean="0">
              <a:solidFill>
                <a:srgbClr val="000099"/>
              </a:solidFill>
              <a:latin typeface="Arial" pitchFamily="34" charset="0"/>
            </a:endParaRP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 УНИВЕРСАЛЬНАЯ ЭЛЕКТРОННАЯ КАРТА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	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Arial" pitchFamily="34" charset="0"/>
              </a:rPr>
              <a:t>     ЗАКЛЮЧИТЕЛЬНЫЕ ПОЛОЖЕНИЯ</a:t>
            </a:r>
          </a:p>
          <a:p>
            <a:pPr indent="-323850" eaLnBrk="1" hangingPunct="1">
              <a:lnSpc>
                <a:spcPct val="95000"/>
              </a:lnSpc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0099"/>
                </a:solidFill>
                <a:latin typeface="Arial" pitchFamily="34" charset="0"/>
              </a:rPr>
              <a:t>     Переходные положения</a:t>
            </a:r>
          </a:p>
          <a:p>
            <a:pPr indent="-323850" eaLnBrk="1" hangingPunct="1">
              <a:lnSpc>
                <a:spcPct val="80000"/>
              </a:lnSpc>
              <a:buClr>
                <a:srgbClr val="000099"/>
              </a:buClr>
              <a:buFont typeface="Wingdings" pitchFamily="2" charset="2"/>
              <a:buNone/>
            </a:pPr>
            <a:endParaRPr lang="ru-RU" altLang="ru-RU" sz="2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grpSp>
        <p:nvGrpSpPr>
          <p:cNvPr id="61444" name="Group 6"/>
          <p:cNvGrpSpPr>
            <a:grpSpLocks noChangeAspect="1"/>
          </p:cNvGrpSpPr>
          <p:nvPr/>
        </p:nvGrpSpPr>
        <p:grpSpPr bwMode="auto">
          <a:xfrm>
            <a:off x="661988" y="1233488"/>
            <a:ext cx="601662" cy="525462"/>
            <a:chOff x="1110" y="2656"/>
            <a:chExt cx="1549" cy="1351"/>
          </a:xfrm>
        </p:grpSpPr>
        <p:sp>
          <p:nvSpPr>
            <p:cNvPr id="61445" name="AutoShape 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46" name="AutoShape 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2" name="AutoShape 9"/>
            <p:cNvSpPr>
              <a:spLocks noChangeArrowheads="1"/>
            </p:cNvSpPr>
            <p:nvPr/>
          </p:nvSpPr>
          <p:spPr bwMode="gray">
            <a:xfrm>
              <a:off x="1200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grpSp>
        <p:nvGrpSpPr>
          <p:cNvPr id="61448" name="Group 10"/>
          <p:cNvGrpSpPr>
            <a:grpSpLocks noChangeAspect="1"/>
          </p:cNvGrpSpPr>
          <p:nvPr/>
        </p:nvGrpSpPr>
        <p:grpSpPr bwMode="auto">
          <a:xfrm>
            <a:off x="673100" y="2225675"/>
            <a:ext cx="601663" cy="525463"/>
            <a:chOff x="3174" y="2656"/>
            <a:chExt cx="1549" cy="1351"/>
          </a:xfrm>
        </p:grpSpPr>
        <p:sp>
          <p:nvSpPr>
            <p:cNvPr id="61449" name="AutoShape 11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50" name="AutoShape 12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3" name="AutoShape 13"/>
            <p:cNvSpPr>
              <a:spLocks noChangeArrowheads="1"/>
            </p:cNvSpPr>
            <p:nvPr/>
          </p:nvSpPr>
          <p:spPr bwMode="gray">
            <a:xfrm>
              <a:off x="3264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sp>
        <p:nvSpPr>
          <p:cNvPr id="61452" name="Text Box 14"/>
          <p:cNvSpPr txBox="1">
            <a:spLocks noChangeArrowheads="1"/>
          </p:cNvSpPr>
          <p:nvPr/>
        </p:nvSpPr>
        <p:spPr bwMode="gray">
          <a:xfrm>
            <a:off x="801688" y="128587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453" name="Text Box 15"/>
          <p:cNvSpPr txBox="1">
            <a:spLocks noChangeAspect="1" noChangeArrowheads="1"/>
          </p:cNvSpPr>
          <p:nvPr/>
        </p:nvSpPr>
        <p:spPr bwMode="gray">
          <a:xfrm>
            <a:off x="812800" y="2279650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61454" name="Group 20"/>
          <p:cNvGrpSpPr>
            <a:grpSpLocks noChangeAspect="1"/>
          </p:cNvGrpSpPr>
          <p:nvPr/>
        </p:nvGrpSpPr>
        <p:grpSpPr bwMode="auto">
          <a:xfrm>
            <a:off x="706438" y="3938588"/>
            <a:ext cx="603250" cy="525462"/>
            <a:chOff x="3174" y="2656"/>
            <a:chExt cx="1549" cy="1351"/>
          </a:xfrm>
        </p:grpSpPr>
        <p:sp>
          <p:nvSpPr>
            <p:cNvPr id="61455" name="AutoShape 21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56" name="AutoShape 22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4" name="AutoShape 23"/>
            <p:cNvSpPr>
              <a:spLocks noChangeArrowheads="1"/>
            </p:cNvSpPr>
            <p:nvPr/>
          </p:nvSpPr>
          <p:spPr bwMode="gray">
            <a:xfrm>
              <a:off x="3264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sp>
        <p:nvSpPr>
          <p:cNvPr id="61458" name="Text Box 25"/>
          <p:cNvSpPr txBox="1">
            <a:spLocks noChangeAspect="1" noChangeArrowheads="1"/>
          </p:cNvSpPr>
          <p:nvPr/>
        </p:nvSpPr>
        <p:spPr bwMode="gray">
          <a:xfrm>
            <a:off x="847725" y="3989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61459" name="Group 26"/>
          <p:cNvGrpSpPr>
            <a:grpSpLocks noChangeAspect="1"/>
          </p:cNvGrpSpPr>
          <p:nvPr/>
        </p:nvGrpSpPr>
        <p:grpSpPr bwMode="auto">
          <a:xfrm>
            <a:off x="725488" y="4856163"/>
            <a:ext cx="601662" cy="525462"/>
            <a:chOff x="1110" y="2656"/>
            <a:chExt cx="1549" cy="1351"/>
          </a:xfrm>
        </p:grpSpPr>
        <p:sp>
          <p:nvSpPr>
            <p:cNvPr id="61460" name="AutoShape 2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61" name="AutoShape 2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gray">
            <a:xfrm>
              <a:off x="1200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sp>
        <p:nvSpPr>
          <p:cNvPr id="61463" name="Text Box 30"/>
          <p:cNvSpPr txBox="1">
            <a:spLocks noChangeAspect="1" noChangeArrowheads="1"/>
          </p:cNvSpPr>
          <p:nvPr/>
        </p:nvSpPr>
        <p:spPr bwMode="gray">
          <a:xfrm>
            <a:off x="865188" y="490537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FFFF"/>
                </a:solidFill>
              </a:rPr>
              <a:t>5</a:t>
            </a:r>
            <a:endParaRPr lang="en-US" altLang="ru-RU" sz="2000" b="1">
              <a:solidFill>
                <a:srgbClr val="FFFFFF"/>
              </a:solidFill>
            </a:endParaRPr>
          </a:p>
        </p:txBody>
      </p:sp>
      <p:sp>
        <p:nvSpPr>
          <p:cNvPr id="61464" name="Line 41"/>
          <p:cNvSpPr>
            <a:spLocks noChangeShapeType="1"/>
          </p:cNvSpPr>
          <p:nvPr/>
        </p:nvSpPr>
        <p:spPr bwMode="auto">
          <a:xfrm>
            <a:off x="1298575" y="2120900"/>
            <a:ext cx="7477125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grpSp>
        <p:nvGrpSpPr>
          <p:cNvPr id="61465" name="Group 43"/>
          <p:cNvGrpSpPr>
            <a:grpSpLocks noChangeAspect="1"/>
          </p:cNvGrpSpPr>
          <p:nvPr/>
        </p:nvGrpSpPr>
        <p:grpSpPr bwMode="auto">
          <a:xfrm>
            <a:off x="700088" y="3081338"/>
            <a:ext cx="601662" cy="525462"/>
            <a:chOff x="1110" y="2656"/>
            <a:chExt cx="1549" cy="1351"/>
          </a:xfrm>
        </p:grpSpPr>
        <p:sp>
          <p:nvSpPr>
            <p:cNvPr id="61466" name="AutoShape 4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67" name="AutoShape 4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5166" name="AutoShape 46"/>
            <p:cNvSpPr>
              <a:spLocks noChangeArrowheads="1"/>
            </p:cNvSpPr>
            <p:nvPr/>
          </p:nvSpPr>
          <p:spPr bwMode="gray">
            <a:xfrm>
              <a:off x="1200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sp>
        <p:nvSpPr>
          <p:cNvPr id="61469" name="Text Box 47"/>
          <p:cNvSpPr txBox="1">
            <a:spLocks noChangeAspect="1" noChangeArrowheads="1"/>
          </p:cNvSpPr>
          <p:nvPr/>
        </p:nvSpPr>
        <p:spPr bwMode="gray">
          <a:xfrm>
            <a:off x="839788" y="3135313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FFFF"/>
                </a:solidFill>
              </a:rPr>
              <a:t>3</a:t>
            </a:r>
            <a:endParaRPr lang="en-US" altLang="ru-RU" sz="2000" b="1">
              <a:solidFill>
                <a:srgbClr val="FFFFFF"/>
              </a:solidFill>
            </a:endParaRPr>
          </a:p>
        </p:txBody>
      </p:sp>
      <p:grpSp>
        <p:nvGrpSpPr>
          <p:cNvPr id="61470" name="Group 43"/>
          <p:cNvGrpSpPr>
            <a:grpSpLocks noChangeAspect="1"/>
          </p:cNvGrpSpPr>
          <p:nvPr/>
        </p:nvGrpSpPr>
        <p:grpSpPr bwMode="auto">
          <a:xfrm>
            <a:off x="728663" y="5638800"/>
            <a:ext cx="601662" cy="525463"/>
            <a:chOff x="1110" y="2656"/>
            <a:chExt cx="1549" cy="1351"/>
          </a:xfrm>
        </p:grpSpPr>
        <p:sp>
          <p:nvSpPr>
            <p:cNvPr id="61471" name="AutoShape 4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61472" name="AutoShape 4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3E788A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3E788A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/>
            </a:p>
          </p:txBody>
        </p:sp>
        <p:sp>
          <p:nvSpPr>
            <p:cNvPr id="49" name="AutoShape 46"/>
            <p:cNvSpPr>
              <a:spLocks noChangeArrowheads="1"/>
            </p:cNvSpPr>
            <p:nvPr/>
          </p:nvSpPr>
          <p:spPr bwMode="gray">
            <a:xfrm>
              <a:off x="1200" y="2738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rgbClr val="3E788A"/>
                </a:solidFill>
                <a:latin typeface="Arial" charset="0"/>
              </a:endParaRPr>
            </a:p>
          </p:txBody>
        </p:sp>
      </p:grpSp>
      <p:sp>
        <p:nvSpPr>
          <p:cNvPr id="61474" name="Text Box 47"/>
          <p:cNvSpPr txBox="1">
            <a:spLocks noChangeAspect="1" noChangeArrowheads="1"/>
          </p:cNvSpPr>
          <p:nvPr/>
        </p:nvSpPr>
        <p:spPr bwMode="gray">
          <a:xfrm>
            <a:off x="868363" y="56911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FFFF"/>
                </a:solidFill>
              </a:rPr>
              <a:t>6</a:t>
            </a:r>
            <a:endParaRPr lang="en-US" altLang="ru-RU" sz="2000" b="1">
              <a:solidFill>
                <a:srgbClr val="FFFFFF"/>
              </a:solidFill>
            </a:endParaRPr>
          </a:p>
        </p:txBody>
      </p:sp>
      <p:sp>
        <p:nvSpPr>
          <p:cNvPr id="61475" name="Line 42"/>
          <p:cNvSpPr>
            <a:spLocks noChangeShapeType="1"/>
          </p:cNvSpPr>
          <p:nvPr/>
        </p:nvSpPr>
        <p:spPr bwMode="auto">
          <a:xfrm>
            <a:off x="1339850" y="5549900"/>
            <a:ext cx="7477125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61476" name="Line 42"/>
          <p:cNvSpPr>
            <a:spLocks noChangeShapeType="1"/>
          </p:cNvSpPr>
          <p:nvPr/>
        </p:nvSpPr>
        <p:spPr bwMode="auto">
          <a:xfrm>
            <a:off x="1328738" y="4602163"/>
            <a:ext cx="7477125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61477" name="Line 42"/>
          <p:cNvSpPr>
            <a:spLocks noChangeShapeType="1"/>
          </p:cNvSpPr>
          <p:nvPr/>
        </p:nvSpPr>
        <p:spPr bwMode="auto">
          <a:xfrm>
            <a:off x="1295400" y="3033713"/>
            <a:ext cx="7477125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61478" name="Line 42"/>
          <p:cNvSpPr>
            <a:spLocks noChangeShapeType="1"/>
          </p:cNvSpPr>
          <p:nvPr/>
        </p:nvSpPr>
        <p:spPr bwMode="auto">
          <a:xfrm>
            <a:off x="1328738" y="3744913"/>
            <a:ext cx="7477125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61479" name="Rectangle 5"/>
          <p:cNvSpPr>
            <a:spLocks noChangeArrowheads="1"/>
          </p:cNvSpPr>
          <p:nvPr/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CC559CF-08CF-4120-9C2C-6FD2EA361F88}" type="slidenum">
              <a:rPr lang="en-US" altLang="ru-RU" b="1">
                <a:solidFill>
                  <a:srgbClr val="23387D"/>
                </a:solidFill>
                <a:latin typeface="Verdan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ru-RU" b="1">
              <a:solidFill>
                <a:srgbClr val="23387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4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План перевода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571500" y="2759075"/>
            <a:ext cx="6238875" cy="3305175"/>
          </a:xfrm>
          <a:custGeom>
            <a:avLst/>
            <a:gdLst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337" h="3304674">
                <a:moveTo>
                  <a:pt x="0" y="3296653"/>
                </a:moveTo>
                <a:lnTo>
                  <a:pt x="0" y="1147011"/>
                </a:lnTo>
                <a:cubicBezTo>
                  <a:pt x="2040702" y="1115093"/>
                  <a:pt x="4113210" y="896689"/>
                  <a:pt x="6224337" y="0"/>
                </a:cubicBezTo>
                <a:lnTo>
                  <a:pt x="6224337" y="3304674"/>
                </a:lnTo>
                <a:lnTo>
                  <a:pt x="0" y="3296653"/>
                </a:lnTo>
                <a:close/>
              </a:path>
            </a:pathLst>
          </a:cu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805613" y="1714500"/>
            <a:ext cx="1504950" cy="4349750"/>
          </a:xfrm>
          <a:custGeom>
            <a:avLst/>
            <a:gdLst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  <a:gd name="connsiteX0" fmla="*/ 0 w 6224337"/>
              <a:gd name="connsiteY0" fmla="*/ 3296653 h 3304674"/>
              <a:gd name="connsiteX1" fmla="*/ 0 w 6224337"/>
              <a:gd name="connsiteY1" fmla="*/ 1147011 h 3304674"/>
              <a:gd name="connsiteX2" fmla="*/ 6224337 w 6224337"/>
              <a:gd name="connsiteY2" fmla="*/ 0 h 3304674"/>
              <a:gd name="connsiteX3" fmla="*/ 6224337 w 6224337"/>
              <a:gd name="connsiteY3" fmla="*/ 3304674 h 3304674"/>
              <a:gd name="connsiteX4" fmla="*/ 0 w 6224337"/>
              <a:gd name="connsiteY4" fmla="*/ 3296653 h 3304674"/>
              <a:gd name="connsiteX0" fmla="*/ 0 w 6224337"/>
              <a:gd name="connsiteY0" fmla="*/ 2830460 h 2838481"/>
              <a:gd name="connsiteX1" fmla="*/ 0 w 6224337"/>
              <a:gd name="connsiteY1" fmla="*/ 680818 h 2838481"/>
              <a:gd name="connsiteX2" fmla="*/ 6224337 w 6224337"/>
              <a:gd name="connsiteY2" fmla="*/ 0 h 2838481"/>
              <a:gd name="connsiteX3" fmla="*/ 6224337 w 6224337"/>
              <a:gd name="connsiteY3" fmla="*/ 2838481 h 2838481"/>
              <a:gd name="connsiteX4" fmla="*/ 0 w 6224337"/>
              <a:gd name="connsiteY4" fmla="*/ 2830460 h 2838481"/>
              <a:gd name="connsiteX0" fmla="*/ 0 w 6224337"/>
              <a:gd name="connsiteY0" fmla="*/ 2830460 h 2838481"/>
              <a:gd name="connsiteX1" fmla="*/ 0 w 6224337"/>
              <a:gd name="connsiteY1" fmla="*/ 680818 h 2838481"/>
              <a:gd name="connsiteX2" fmla="*/ 6224337 w 6224337"/>
              <a:gd name="connsiteY2" fmla="*/ 0 h 2838481"/>
              <a:gd name="connsiteX3" fmla="*/ 6224337 w 6224337"/>
              <a:gd name="connsiteY3" fmla="*/ 2838481 h 2838481"/>
              <a:gd name="connsiteX4" fmla="*/ 0 w 6224337"/>
              <a:gd name="connsiteY4" fmla="*/ 2830460 h 2838481"/>
              <a:gd name="connsiteX0" fmla="*/ 0 w 6224337"/>
              <a:gd name="connsiteY0" fmla="*/ 2830460 h 2838481"/>
              <a:gd name="connsiteX1" fmla="*/ 0 w 6224337"/>
              <a:gd name="connsiteY1" fmla="*/ 494319 h 2838481"/>
              <a:gd name="connsiteX2" fmla="*/ 6224337 w 6224337"/>
              <a:gd name="connsiteY2" fmla="*/ 0 h 2838481"/>
              <a:gd name="connsiteX3" fmla="*/ 6224337 w 6224337"/>
              <a:gd name="connsiteY3" fmla="*/ 2838481 h 2838481"/>
              <a:gd name="connsiteX4" fmla="*/ 0 w 6224337"/>
              <a:gd name="connsiteY4" fmla="*/ 2830460 h 2838481"/>
              <a:gd name="connsiteX0" fmla="*/ 0 w 6224337"/>
              <a:gd name="connsiteY0" fmla="*/ 2830460 h 2838481"/>
              <a:gd name="connsiteX1" fmla="*/ 0 w 6224337"/>
              <a:gd name="connsiteY1" fmla="*/ 494319 h 2838481"/>
              <a:gd name="connsiteX2" fmla="*/ 6224337 w 6224337"/>
              <a:gd name="connsiteY2" fmla="*/ 0 h 2838481"/>
              <a:gd name="connsiteX3" fmla="*/ 6224337 w 6224337"/>
              <a:gd name="connsiteY3" fmla="*/ 2838481 h 2838481"/>
              <a:gd name="connsiteX4" fmla="*/ 0 w 6224337"/>
              <a:gd name="connsiteY4" fmla="*/ 2830460 h 2838481"/>
              <a:gd name="connsiteX0" fmla="*/ 0 w 6224337"/>
              <a:gd name="connsiteY0" fmla="*/ 2830460 h 2838481"/>
              <a:gd name="connsiteX1" fmla="*/ 0 w 6224337"/>
              <a:gd name="connsiteY1" fmla="*/ 494319 h 2838481"/>
              <a:gd name="connsiteX2" fmla="*/ 6224337 w 6224337"/>
              <a:gd name="connsiteY2" fmla="*/ 0 h 2838481"/>
              <a:gd name="connsiteX3" fmla="*/ 6224337 w 6224337"/>
              <a:gd name="connsiteY3" fmla="*/ 2838481 h 2838481"/>
              <a:gd name="connsiteX4" fmla="*/ 0 w 6224337"/>
              <a:gd name="connsiteY4" fmla="*/ 2830460 h 2838481"/>
              <a:gd name="connsiteX0" fmla="*/ 0 w 6242132"/>
              <a:gd name="connsiteY0" fmla="*/ 2838552 h 2838552"/>
              <a:gd name="connsiteX1" fmla="*/ 17795 w 6242132"/>
              <a:gd name="connsiteY1" fmla="*/ 494319 h 2838552"/>
              <a:gd name="connsiteX2" fmla="*/ 6242132 w 6242132"/>
              <a:gd name="connsiteY2" fmla="*/ 0 h 2838552"/>
              <a:gd name="connsiteX3" fmla="*/ 6242132 w 6242132"/>
              <a:gd name="connsiteY3" fmla="*/ 2838481 h 2838552"/>
              <a:gd name="connsiteX4" fmla="*/ 0 w 6242132"/>
              <a:gd name="connsiteY4" fmla="*/ 2838552 h 283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132" h="2838552">
                <a:moveTo>
                  <a:pt x="0" y="2838552"/>
                </a:moveTo>
                <a:lnTo>
                  <a:pt x="17795" y="494319"/>
                </a:lnTo>
                <a:cubicBezTo>
                  <a:pt x="2020167" y="463387"/>
                  <a:pt x="4127708" y="268219"/>
                  <a:pt x="6242132" y="0"/>
                </a:cubicBezTo>
                <a:lnTo>
                  <a:pt x="6242132" y="2838481"/>
                </a:lnTo>
                <a:lnTo>
                  <a:pt x="0" y="283855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-1648619" y="3829844"/>
            <a:ext cx="4446588" cy="635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95313" y="4071938"/>
            <a:ext cx="1571625" cy="7143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lnSpc>
                <a:spcPts val="1200"/>
              </a:lnSpc>
              <a:defRPr/>
            </a:pPr>
            <a:r>
              <a:rPr lang="ru-RU" sz="1100" kern="0" dirty="0">
                <a:solidFill>
                  <a:srgbClr val="EEECE1"/>
                </a:solidFill>
                <a:cs typeface="Times New Roman" pitchFamily="18" charset="0"/>
              </a:rPr>
              <a:t>Информация об услуге размещена на портале госуслуг</a:t>
            </a:r>
            <a:endParaRPr lang="en-US" sz="1100" kern="0" dirty="0">
              <a:solidFill>
                <a:srgbClr val="EEECE1"/>
              </a:solidFill>
              <a:cs typeface="Times New Roman" pitchFamily="18" charset="0"/>
            </a:endParaRPr>
          </a:p>
          <a:p>
            <a:pPr algn="ctr">
              <a:lnSpc>
                <a:spcPts val="1200"/>
              </a:lnSpc>
              <a:defRPr/>
            </a:pPr>
            <a:endParaRPr lang="ru-RU" sz="1100" kern="0" dirty="0">
              <a:solidFill>
                <a:srgbClr val="EEECE1"/>
              </a:solidFill>
              <a:cs typeface="Times New Roman" pitchFamily="18" charset="0"/>
            </a:endParaRPr>
          </a:p>
          <a:p>
            <a:pPr algn="ctr">
              <a:lnSpc>
                <a:spcPts val="1200"/>
              </a:lnSpc>
              <a:defRPr/>
            </a:pPr>
            <a:endParaRPr lang="ru-RU" sz="1100" kern="0" dirty="0">
              <a:solidFill>
                <a:srgbClr val="EEECE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6938" y="3857625"/>
            <a:ext cx="1571625" cy="9048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lnSpc>
                <a:spcPts val="1200"/>
              </a:lnSpc>
              <a:defRPr/>
            </a:pPr>
            <a:r>
              <a:rPr lang="ru-RU" sz="1100" kern="0" dirty="0">
                <a:solidFill>
                  <a:srgbClr val="EEECE1"/>
                </a:solidFill>
                <a:cs typeface="Times New Roman" pitchFamily="18" charset="0"/>
              </a:rPr>
              <a:t>С портала госуслуг можно скачать форму заявки на получение услуги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8563" y="3643313"/>
            <a:ext cx="1571625" cy="7143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lnSpc>
                <a:spcPts val="1200"/>
              </a:lnSpc>
              <a:defRPr/>
            </a:pPr>
            <a:r>
              <a:rPr lang="ru-RU" sz="1100" kern="0" dirty="0">
                <a:solidFill>
                  <a:srgbClr val="EEECE1"/>
                </a:solidFill>
                <a:cs typeface="Times New Roman" pitchFamily="18" charset="0"/>
              </a:rPr>
              <a:t>Через портал госуслуг можно подать заявку на получение услуги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0188" y="3286125"/>
            <a:ext cx="1500187" cy="8334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lnSpc>
                <a:spcPts val="1200"/>
              </a:lnSpc>
              <a:defRPr/>
            </a:pPr>
            <a:r>
              <a:rPr lang="ru-RU" sz="1100" kern="0" dirty="0">
                <a:solidFill>
                  <a:srgbClr val="EEECE1"/>
                </a:solidFill>
                <a:cs typeface="Times New Roman" pitchFamily="18" charset="0"/>
              </a:rPr>
              <a:t>На портале госуслуг можно отслеживать ход исполнения работ по заявке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313" y="1785938"/>
            <a:ext cx="1500187" cy="2857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Цена</a:t>
            </a:r>
            <a:r>
              <a:rPr lang="en-US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качество</a:t>
            </a:r>
          </a:p>
        </p:txBody>
      </p:sp>
      <p:sp>
        <p:nvSpPr>
          <p:cNvPr id="13" name="Прямоугольник 44"/>
          <p:cNvSpPr/>
          <p:nvPr/>
        </p:nvSpPr>
        <p:spPr>
          <a:xfrm>
            <a:off x="2809875" y="3333750"/>
            <a:ext cx="609600" cy="595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4F81BD"/>
                </a:solidFill>
                <a:cs typeface="Times New Roman" pitchFamily="18" charset="0"/>
              </a:rPr>
              <a:t>II</a:t>
            </a:r>
            <a:endParaRPr lang="ru-RU" sz="25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44"/>
          <p:cNvSpPr/>
          <p:nvPr/>
        </p:nvSpPr>
        <p:spPr>
          <a:xfrm>
            <a:off x="4310063" y="3048000"/>
            <a:ext cx="685800" cy="595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4F81BD"/>
                </a:solidFill>
                <a:cs typeface="Times New Roman" pitchFamily="18" charset="0"/>
              </a:rPr>
              <a:t>III</a:t>
            </a:r>
            <a:endParaRPr lang="ru-RU" sz="25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44"/>
          <p:cNvSpPr/>
          <p:nvPr/>
        </p:nvSpPr>
        <p:spPr>
          <a:xfrm>
            <a:off x="5810250" y="2619375"/>
            <a:ext cx="609600" cy="595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4F81BD"/>
                </a:solidFill>
                <a:cs typeface="Times New Roman" pitchFamily="18" charset="0"/>
              </a:rPr>
              <a:t>IV</a:t>
            </a:r>
            <a:endParaRPr lang="ru-RU" sz="25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6" name="Text Box 1061"/>
          <p:cNvSpPr txBox="1">
            <a:spLocks noChangeArrowheads="1"/>
          </p:cNvSpPr>
          <p:nvPr/>
        </p:nvSpPr>
        <p:spPr bwMode="auto">
          <a:xfrm>
            <a:off x="5024438" y="6072188"/>
            <a:ext cx="5757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 smtClean="0">
                <a:solidFill>
                  <a:srgbClr val="56678C"/>
                </a:solidFill>
                <a:cs typeface="Times New Roman" pitchFamily="18" charset="0"/>
              </a:rPr>
              <a:t>2011</a:t>
            </a:r>
            <a:endParaRPr lang="ru-RU" sz="1500" b="1" kern="0" dirty="0">
              <a:solidFill>
                <a:srgbClr val="56678C"/>
              </a:solidFill>
              <a:cs typeface="Times New Roman" pitchFamily="18" charset="0"/>
            </a:endParaRPr>
          </a:p>
        </p:txBody>
      </p:sp>
      <p:sp>
        <p:nvSpPr>
          <p:cNvPr id="17" name="Text Box 1062"/>
          <p:cNvSpPr txBox="1">
            <a:spLocks noChangeArrowheads="1"/>
          </p:cNvSpPr>
          <p:nvPr/>
        </p:nvSpPr>
        <p:spPr bwMode="auto">
          <a:xfrm>
            <a:off x="1812925" y="6072188"/>
            <a:ext cx="71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56678C"/>
                </a:solidFill>
                <a:cs typeface="Times New Roman" pitchFamily="18" charset="0"/>
              </a:rPr>
              <a:t>2009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10438" y="6143625"/>
            <a:ext cx="1643062" cy="2476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marL="1800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ложность</a:t>
            </a:r>
          </a:p>
        </p:txBody>
      </p:sp>
      <p:sp>
        <p:nvSpPr>
          <p:cNvPr id="19" name="Прямоугольник 44"/>
          <p:cNvSpPr/>
          <p:nvPr/>
        </p:nvSpPr>
        <p:spPr>
          <a:xfrm>
            <a:off x="1271588" y="3476625"/>
            <a:ext cx="609600" cy="5953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4F81BD"/>
                </a:solidFill>
                <a:cs typeface="Times New Roman" pitchFamily="18" charset="0"/>
              </a:rPr>
              <a:t>I</a:t>
            </a:r>
            <a:endParaRPr lang="ru-RU" sz="25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44"/>
          <p:cNvSpPr/>
          <p:nvPr/>
        </p:nvSpPr>
        <p:spPr>
          <a:xfrm>
            <a:off x="7343775" y="1833563"/>
            <a:ext cx="609600" cy="5953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prstClr val="white">
                    <a:lumMod val="50000"/>
                  </a:prstClr>
                </a:solidFill>
                <a:cs typeface="Times New Roman" pitchFamily="18" charset="0"/>
              </a:rPr>
              <a:t>V</a:t>
            </a:r>
            <a:endParaRPr lang="ru-RU" sz="2500" b="1" dirty="0">
              <a:solidFill>
                <a:prstClr val="white">
                  <a:lumMod val="50000"/>
                </a:prstClr>
              </a:solidFill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7850" y="6056313"/>
            <a:ext cx="7891463" cy="476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10375" y="2714625"/>
            <a:ext cx="1500188" cy="7096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lnSpc>
                <a:spcPts val="1200"/>
              </a:lnSpc>
              <a:defRPr/>
            </a:pPr>
            <a:r>
              <a:rPr lang="ru-RU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Госуслуга предоставляется в электронном виде</a:t>
            </a:r>
          </a:p>
        </p:txBody>
      </p:sp>
      <p:sp>
        <p:nvSpPr>
          <p:cNvPr id="14358" name="Rectangle 1057"/>
          <p:cNvSpPr>
            <a:spLocks noChangeArrowheads="1"/>
          </p:cNvSpPr>
          <p:nvPr/>
        </p:nvSpPr>
        <p:spPr bwMode="auto">
          <a:xfrm>
            <a:off x="3786188" y="5230813"/>
            <a:ext cx="452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1600" b="1" i="1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Сбор подтверждений</a:t>
            </a:r>
            <a:r>
              <a:rPr lang="en-US" altLang="ru-RU" sz="1600" b="1" i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1600" b="1" i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выполняет</a:t>
            </a:r>
            <a:r>
              <a:rPr lang="en-US" altLang="ru-RU" sz="1600" b="1" i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1600" b="1" i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чиновник</a:t>
            </a:r>
            <a:endParaRPr lang="en-US" altLang="ru-RU" sz="1600" b="1" i="1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i="1">
              <a:solidFill>
                <a:prstClr val="white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915569" y="4679156"/>
            <a:ext cx="2787650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61"/>
          <p:cNvSpPr txBox="1">
            <a:spLocks noChangeArrowheads="1"/>
          </p:cNvSpPr>
          <p:nvPr/>
        </p:nvSpPr>
        <p:spPr bwMode="auto">
          <a:xfrm>
            <a:off x="6810375" y="6072188"/>
            <a:ext cx="5757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 smtClean="0">
                <a:solidFill>
                  <a:srgbClr val="56678C"/>
                </a:solidFill>
                <a:cs typeface="Times New Roman" pitchFamily="18" charset="0"/>
              </a:rPr>
              <a:t>2014</a:t>
            </a:r>
            <a:endParaRPr lang="ru-RU" sz="1500" b="1" kern="0" dirty="0">
              <a:solidFill>
                <a:srgbClr val="56678C"/>
              </a:solidFill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523331" y="4858544"/>
            <a:ext cx="2428875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058863" y="4965700"/>
            <a:ext cx="2214562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059"/>
          <p:cNvSpPr>
            <a:spLocks noChangeArrowheads="1"/>
          </p:cNvSpPr>
          <p:nvPr/>
        </p:nvSpPr>
        <p:spPr bwMode="auto">
          <a:xfrm>
            <a:off x="642938" y="5357813"/>
            <a:ext cx="300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spc="300" dirty="0">
                <a:solidFill>
                  <a:prstClr val="white"/>
                </a:solidFill>
                <a:ea typeface="ＭＳ Ｐゴシック" pitchFamily="34" charset="-128"/>
                <a:cs typeface="Times New Roman" pitchFamily="18" charset="0"/>
              </a:rPr>
              <a:t>Обязанность за сбор </a:t>
            </a:r>
            <a:endParaRPr lang="en-US" sz="1100" b="1" i="1" spc="300" dirty="0">
              <a:solidFill>
                <a:prstClr val="white"/>
              </a:solidFill>
              <a:ea typeface="ＭＳ Ｐゴシック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spc="300" dirty="0">
                <a:solidFill>
                  <a:prstClr val="white"/>
                </a:solidFill>
                <a:ea typeface="ＭＳ Ｐゴシック" pitchFamily="34" charset="-128"/>
                <a:cs typeface="Times New Roman" pitchFamily="18" charset="0"/>
              </a:rPr>
              <a:t>подтверждающих документов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spc="300" dirty="0">
                <a:solidFill>
                  <a:prstClr val="white"/>
                </a:solidFill>
                <a:ea typeface="ＭＳ Ｐゴシック" pitchFamily="34" charset="-128"/>
                <a:cs typeface="Times New Roman" pitchFamily="18" charset="0"/>
              </a:rPr>
              <a:t>лежит на гражданине</a:t>
            </a:r>
          </a:p>
        </p:txBody>
      </p:sp>
      <p:pic>
        <p:nvPicPr>
          <p:cNvPr id="14364" name="Рисунок 47" descr="p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72000"/>
            <a:ext cx="660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Рисунок 48" descr="ma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5905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>
            <a:stCxn id="6" idx="1"/>
          </p:cNvCxnSpPr>
          <p:nvPr/>
        </p:nvCxnSpPr>
        <p:spPr>
          <a:xfrm>
            <a:off x="6810375" y="2471738"/>
            <a:ext cx="1588" cy="360203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0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Социальный эффект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2875" y="1285875"/>
            <a:ext cx="55721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/>
            </a:pPr>
            <a:r>
              <a:rPr lang="ru-RU" b="1" u="sng" dirty="0">
                <a:solidFill>
                  <a:srgbClr val="0070C0"/>
                </a:solidFill>
              </a:rPr>
              <a:t>Повышение открытости органов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ru-RU" b="1" u="sng" dirty="0">
                <a:solidFill>
                  <a:srgbClr val="0070C0"/>
                </a:solidFill>
              </a:rPr>
              <a:t>власти</a:t>
            </a:r>
            <a:r>
              <a:rPr lang="en-US" b="1" u="sng" dirty="0">
                <a:solidFill>
                  <a:srgbClr val="0070C0"/>
                </a:solidFill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Повышение информированности общества о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госуслугах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b="1" u="sng" dirty="0">
                <a:solidFill>
                  <a:srgbClr val="0070C0"/>
                </a:solidFill>
              </a:rPr>
              <a:t>Повышение качества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Сокращение необходимости сбора дополнительных документов и подтверждающих сведений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Сокращение сроков оказания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госуслуг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Отсутствие очередей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b="1" u="sng" dirty="0">
                <a:solidFill>
                  <a:srgbClr val="0070C0"/>
                </a:solidFill>
              </a:rPr>
              <a:t>Сокращение бюрократических барьеров и в</a:t>
            </a:r>
            <a:r>
              <a:rPr lang="ru-RU" b="1" u="sng" dirty="0" err="1">
                <a:solidFill>
                  <a:srgbClr val="0070C0"/>
                </a:solidFill>
              </a:rPr>
              <a:t>олокиты</a:t>
            </a:r>
            <a:endParaRPr lang="ru-RU" b="1" u="sng" dirty="0">
              <a:solidFill>
                <a:srgbClr val="0070C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Сокращение визитов заявителей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Возможность повторного использования электронных результатов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госуслуги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defRPr/>
            </a:pPr>
            <a:endParaRPr lang="ru-RU" b="1" u="sng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defRPr/>
            </a:pP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500694" y="1285860"/>
            <a:ext cx="3500462" cy="1714512"/>
          </a:xfrm>
          <a:prstGeom prst="wedgeRoundRectCallout">
            <a:avLst>
              <a:gd name="adj1" fmla="val -78699"/>
              <a:gd name="adj2" fmla="val 7698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75</a:t>
            </a:r>
            <a:r>
              <a:rPr lang="ru-RU" sz="1400" dirty="0">
                <a:solidFill>
                  <a:srgbClr val="1F497D"/>
                </a:solidFill>
              </a:rPr>
              <a:t> %  граждан не всегда осведомлены о местах получения услуги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9</a:t>
            </a:r>
            <a:r>
              <a:rPr lang="ru-RU" sz="1400" dirty="0">
                <a:solidFill>
                  <a:srgbClr val="1F497D"/>
                </a:solidFill>
              </a:rPr>
              <a:t> %  граждан, как правило, не знают куда обращаться за получением государственных услуг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500694" y="3214686"/>
            <a:ext cx="3500462" cy="1714512"/>
          </a:xfrm>
          <a:prstGeom prst="wedgeRoundRectCallout">
            <a:avLst>
              <a:gd name="adj1" fmla="val -77519"/>
              <a:gd name="adj2" fmla="val 7443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1</a:t>
            </a:r>
            <a:r>
              <a:rPr lang="ru-RU" sz="1400" dirty="0">
                <a:solidFill>
                  <a:srgbClr val="1F497D"/>
                </a:solidFill>
              </a:rPr>
              <a:t> %  граждан оценивают качество </a:t>
            </a:r>
            <a:r>
              <a:rPr lang="ru-RU" sz="1400" dirty="0" err="1">
                <a:solidFill>
                  <a:srgbClr val="1F497D"/>
                </a:solidFill>
              </a:rPr>
              <a:t>госуслуг</a:t>
            </a:r>
            <a:r>
              <a:rPr lang="ru-RU" sz="1400" dirty="0">
                <a:solidFill>
                  <a:srgbClr val="1F497D"/>
                </a:solidFill>
              </a:rPr>
              <a:t> как «отличное»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54</a:t>
            </a:r>
            <a:r>
              <a:rPr lang="ru-RU" sz="1400" dirty="0">
                <a:solidFill>
                  <a:srgbClr val="1F497D"/>
                </a:solidFill>
              </a:rPr>
              <a:t>%  граждан оценивают качество госуслуг как «посредственное» и </a:t>
            </a:r>
            <a:endParaRPr lang="en-US" sz="1400" dirty="0">
              <a:solidFill>
                <a:srgbClr val="1F497D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14</a:t>
            </a:r>
            <a:r>
              <a:rPr lang="ru-RU" sz="1400" dirty="0">
                <a:solidFill>
                  <a:srgbClr val="1F497D"/>
                </a:solidFill>
              </a:rPr>
              <a:t> % как «плохое»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51</a:t>
            </a:r>
            <a:r>
              <a:rPr lang="ru-RU" sz="1400" dirty="0">
                <a:solidFill>
                  <a:srgbClr val="1F497D"/>
                </a:solidFill>
              </a:rPr>
              <a:t>% недовольны ожиданием в очереди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00694" y="5143512"/>
            <a:ext cx="3500462" cy="1285884"/>
          </a:xfrm>
          <a:prstGeom prst="wedgeRoundRectCallout">
            <a:avLst>
              <a:gd name="adj1" fmla="val -77986"/>
              <a:gd name="adj2" fmla="val 5697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24</a:t>
            </a:r>
            <a:r>
              <a:rPr lang="ru-RU" sz="1400" dirty="0">
                <a:solidFill>
                  <a:srgbClr val="1F497D"/>
                </a:solidFill>
              </a:rPr>
              <a:t> % граждан отмечают волокиту и необходимость многократного обращения по одному и тому же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51774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Экономический эффект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572125" cy="50720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0070C0"/>
                </a:solidFill>
              </a:rPr>
              <a:t>Для граждан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Экономия личного времени граждан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Своевременное предоставление льгот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0070C0"/>
                </a:solidFill>
              </a:rPr>
              <a:t>Для бизнеса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Сокращение затрат на взаимодействие с государством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Отсутствие простоя производства за счет своевременного и оперативного </a:t>
            </a:r>
            <a:br>
              <a:rPr lang="ru-RU" sz="1800" dirty="0" smtClean="0"/>
            </a:br>
            <a:r>
              <a:rPr lang="ru-RU" sz="1800" dirty="0" smtClean="0"/>
              <a:t>оформление разрешений, лицензий </a:t>
            </a:r>
            <a:br>
              <a:rPr lang="ru-RU" sz="1800" dirty="0" smtClean="0"/>
            </a:br>
            <a:r>
              <a:rPr lang="ru-RU" sz="1800" dirty="0" smtClean="0"/>
              <a:t>и т.п. 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0070C0"/>
                </a:solidFill>
              </a:rPr>
              <a:t>Для бюджета государства</a:t>
            </a:r>
            <a:endParaRPr lang="en-US" sz="1800" b="1" u="sng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Сокращение затрат на бумажные носители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Сокращение затрат на межведомственное взаимодействие</a:t>
            </a: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 smtClean="0"/>
              <a:t>Повышение производительности за </a:t>
            </a:r>
            <a:br>
              <a:rPr lang="ru-RU" sz="1800" dirty="0" smtClean="0"/>
            </a:br>
            <a:r>
              <a:rPr lang="ru-RU" sz="1800" dirty="0" smtClean="0"/>
              <a:t>счет автоматизации рутинных операции</a:t>
            </a:r>
            <a:endParaRPr lang="ru-RU" sz="18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43504" y="1285860"/>
            <a:ext cx="3786214" cy="1500198"/>
          </a:xfrm>
          <a:prstGeom prst="wedgeRoundRectCallout">
            <a:avLst>
              <a:gd name="adj1" fmla="val -73909"/>
              <a:gd name="adj2" fmla="val 13590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1F497D"/>
                </a:solidFill>
              </a:rPr>
              <a:t>Экономия от 20 часов личного времени на получение госуслуг</a:t>
            </a:r>
            <a:endParaRPr lang="en-US" sz="1400" dirty="0">
              <a:solidFill>
                <a:srgbClr val="1F497D"/>
              </a:solidFill>
            </a:endParaRP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1F497D"/>
                </a:solidFill>
              </a:rPr>
              <a:t>Средняя зарплата – 20 238 рублей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1F497D"/>
                </a:solidFill>
              </a:rPr>
              <a:t>Экономия времени в денежном выражении </a:t>
            </a:r>
            <a:r>
              <a:rPr lang="en-US" sz="1400" dirty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за каждую </a:t>
            </a:r>
            <a:r>
              <a:rPr lang="ru-RU" sz="1400" dirty="0" err="1">
                <a:solidFill>
                  <a:srgbClr val="1F497D"/>
                </a:solidFill>
              </a:rPr>
              <a:t>госуслугу</a:t>
            </a:r>
            <a:r>
              <a:rPr lang="ru-RU" sz="1400" dirty="0">
                <a:solidFill>
                  <a:srgbClr val="1F497D"/>
                </a:solidFill>
              </a:rPr>
              <a:t>  - 2 000 рублей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143504" y="3929066"/>
            <a:ext cx="3786214" cy="2500330"/>
          </a:xfrm>
          <a:prstGeom prst="wedgeRoundRectCallout">
            <a:avLst>
              <a:gd name="adj1" fmla="val -73693"/>
              <a:gd name="adj2" fmla="val 8561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1F497D"/>
                </a:solidFill>
              </a:rPr>
              <a:t>Пример</a:t>
            </a:r>
            <a:r>
              <a:rPr lang="en-US" sz="1400" dirty="0">
                <a:solidFill>
                  <a:srgbClr val="1F497D"/>
                </a:solidFill>
              </a:rPr>
              <a:t>: </a:t>
            </a:r>
            <a:r>
              <a:rPr lang="ru-RU" sz="1400" dirty="0">
                <a:solidFill>
                  <a:srgbClr val="1F497D"/>
                </a:solidFill>
              </a:rPr>
              <a:t>Стоимость  электронного  билета на самолет составляет в среднем $1 против $10 за "традиционный" билет</a:t>
            </a:r>
            <a:br>
              <a:rPr lang="ru-RU" sz="1400" dirty="0">
                <a:solidFill>
                  <a:srgbClr val="1F497D"/>
                </a:solidFill>
              </a:rPr>
            </a:br>
            <a:r>
              <a:rPr lang="ru-RU" sz="1400" dirty="0">
                <a:solidFill>
                  <a:srgbClr val="1F497D"/>
                </a:solidFill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1F497D"/>
                </a:solidFill>
              </a:rPr>
              <a:t>На ручные операции оказания госуслуг уходит от 30 минут до  1,5 часов</a:t>
            </a:r>
            <a:endParaRPr lang="en-US" sz="14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+mj-lt"/>
              <a:buAutoNum type="arabicPeriod"/>
              <a:defRPr/>
            </a:pPr>
            <a:endParaRPr lang="en-US" sz="14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1F497D"/>
                </a:solidFill>
              </a:rPr>
              <a:t>В среднем 350 млн. рублей затрат на бумажное взаимодействие по ключевым услугам одного ведомства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43504" y="3143248"/>
            <a:ext cx="3786214" cy="714380"/>
          </a:xfrm>
          <a:prstGeom prst="wedgeRoundRectCallout">
            <a:avLst>
              <a:gd name="adj1" fmla="val -72184"/>
              <a:gd name="adj2" fmla="val 13046"/>
              <a:gd name="adj3" fmla="val 16667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</a:rPr>
              <a:t>10 % </a:t>
            </a:r>
            <a:r>
              <a:rPr lang="ru-RU" sz="1400" dirty="0">
                <a:solidFill>
                  <a:srgbClr val="1F497D"/>
                </a:solidFill>
              </a:rPr>
              <a:t>выручки – текущие затраты компаний на административные барьеры </a:t>
            </a:r>
            <a:endParaRPr 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Управленческий эффект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214938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Обеспечение прозрачности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оказания государственных услуг и функций за счет учета результатов (в том числе промежуточных) в электронном виде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ü"/>
              <a:defRPr/>
            </a:pPr>
            <a:endParaRPr lang="ru-RU" sz="10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Повышение производительности </a:t>
            </a:r>
            <a:r>
              <a:rPr lang="ru-RU" dirty="0" smtClean="0"/>
              <a:t>за счет автоматизации рутинных операции и функций, связанных с приемом обращений в бумажном виде (</a:t>
            </a:r>
            <a:r>
              <a:rPr lang="en-US" dirty="0" smtClean="0"/>
              <a:t>&gt;</a:t>
            </a:r>
            <a:r>
              <a:rPr lang="ru-RU" dirty="0" smtClean="0"/>
              <a:t> 15 минут экономии на каждую услугу)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ü"/>
              <a:defRPr/>
            </a:pPr>
            <a:endParaRPr lang="ru-RU" sz="10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Повышение качества и оперативности принимаемых решений </a:t>
            </a:r>
            <a:r>
              <a:rPr lang="ru-RU" dirty="0" smtClean="0"/>
              <a:t>за счет обеспечения электронного взаимодействия между ведомствами в процессе оказания </a:t>
            </a:r>
            <a:r>
              <a:rPr lang="ru-RU" dirty="0" err="1" smtClean="0"/>
              <a:t>госуслуги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8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74"/>
          <p:cNvGrpSpPr>
            <a:grpSpLocks/>
          </p:cNvGrpSpPr>
          <p:nvPr/>
        </p:nvGrpSpPr>
        <p:grpSpPr bwMode="auto">
          <a:xfrm>
            <a:off x="2089150" y="1143000"/>
            <a:ext cx="2232025" cy="1625600"/>
            <a:chOff x="2088774" y="1142984"/>
            <a:chExt cx="2231682" cy="1625970"/>
          </a:xfrm>
        </p:grpSpPr>
        <p:pic>
          <p:nvPicPr>
            <p:cNvPr id="7248" name="Рисунок 27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774" y="1142984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945892" y="2197324"/>
              <a:ext cx="547604" cy="308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Банк</a:t>
              </a:r>
            </a:p>
          </p:txBody>
        </p:sp>
        <p:pic>
          <p:nvPicPr>
            <p:cNvPr id="7250" name="Рисунок 63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1571612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Группа 75"/>
          <p:cNvGrpSpPr>
            <a:grpSpLocks/>
          </p:cNvGrpSpPr>
          <p:nvPr/>
        </p:nvGrpSpPr>
        <p:grpSpPr bwMode="auto">
          <a:xfrm>
            <a:off x="4089400" y="1143000"/>
            <a:ext cx="2232025" cy="1625600"/>
            <a:chOff x="4089038" y="1142984"/>
            <a:chExt cx="2231682" cy="1625970"/>
          </a:xfrm>
        </p:grpSpPr>
        <p:pic>
          <p:nvPicPr>
            <p:cNvPr id="7245" name="Рисунок 29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038" y="1142984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31877" y="2197324"/>
              <a:ext cx="1011082" cy="308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Ведомство</a:t>
              </a:r>
            </a:p>
          </p:txBody>
        </p:sp>
        <p:pic>
          <p:nvPicPr>
            <p:cNvPr id="7247" name="Рисунок 64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1571612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Группа 73"/>
          <p:cNvGrpSpPr>
            <a:grpSpLocks/>
          </p:cNvGrpSpPr>
          <p:nvPr/>
        </p:nvGrpSpPr>
        <p:grpSpPr bwMode="auto">
          <a:xfrm>
            <a:off x="71438" y="1143000"/>
            <a:ext cx="2232025" cy="1625600"/>
            <a:chOff x="71406" y="1142984"/>
            <a:chExt cx="2231682" cy="1625970"/>
          </a:xfrm>
        </p:grpSpPr>
        <p:pic>
          <p:nvPicPr>
            <p:cNvPr id="7242" name="Рисунок 24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1142984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60277" y="2197324"/>
              <a:ext cx="1011083" cy="308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Ведомство</a:t>
              </a:r>
            </a:p>
          </p:txBody>
        </p:sp>
        <p:pic>
          <p:nvPicPr>
            <p:cNvPr id="7244" name="Рисунок 65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1571612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Группа 77"/>
          <p:cNvGrpSpPr>
            <a:grpSpLocks/>
          </p:cNvGrpSpPr>
          <p:nvPr/>
        </p:nvGrpSpPr>
        <p:grpSpPr bwMode="auto">
          <a:xfrm>
            <a:off x="2089150" y="4857750"/>
            <a:ext cx="2232025" cy="1625600"/>
            <a:chOff x="2088774" y="4857760"/>
            <a:chExt cx="2231682" cy="1625970"/>
          </a:xfrm>
        </p:grpSpPr>
        <p:pic>
          <p:nvPicPr>
            <p:cNvPr id="7239" name="Рисунок 28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774" y="4857760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1613" y="5929567"/>
              <a:ext cx="1011082" cy="308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Ведомство</a:t>
              </a:r>
            </a:p>
          </p:txBody>
        </p:sp>
        <p:pic>
          <p:nvPicPr>
            <p:cNvPr id="7241" name="Рисунок 66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5214950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Группа 76"/>
          <p:cNvGrpSpPr>
            <a:grpSpLocks/>
          </p:cNvGrpSpPr>
          <p:nvPr/>
        </p:nvGrpSpPr>
        <p:grpSpPr bwMode="auto">
          <a:xfrm>
            <a:off x="4089400" y="4857750"/>
            <a:ext cx="2232025" cy="1625600"/>
            <a:chOff x="4089038" y="4857760"/>
            <a:chExt cx="2231682" cy="1625970"/>
          </a:xfrm>
        </p:grpSpPr>
        <p:pic>
          <p:nvPicPr>
            <p:cNvPr id="7236" name="Рисунок 30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038" y="4857760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731877" y="5929567"/>
              <a:ext cx="1011082" cy="308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Ведомство</a:t>
              </a:r>
            </a:p>
          </p:txBody>
        </p:sp>
        <p:pic>
          <p:nvPicPr>
            <p:cNvPr id="7238" name="Рисунок 67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5214950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Группа 78"/>
          <p:cNvGrpSpPr>
            <a:grpSpLocks/>
          </p:cNvGrpSpPr>
          <p:nvPr/>
        </p:nvGrpSpPr>
        <p:grpSpPr bwMode="auto">
          <a:xfrm>
            <a:off x="71438" y="4857750"/>
            <a:ext cx="2232025" cy="1625600"/>
            <a:chOff x="71406" y="4857760"/>
            <a:chExt cx="2231682" cy="1625970"/>
          </a:xfrm>
        </p:grpSpPr>
        <p:pic>
          <p:nvPicPr>
            <p:cNvPr id="7233" name="Рисунок 26" descr="blan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4857760"/>
              <a:ext cx="2231682" cy="162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0277" y="5845410"/>
              <a:ext cx="1063462" cy="403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Смежные </a:t>
              </a:r>
            </a:p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ведомства</a:t>
              </a:r>
            </a:p>
          </p:txBody>
        </p:sp>
        <p:pic>
          <p:nvPicPr>
            <p:cNvPr id="7235" name="Рисунок 68" descr="aplication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5214950"/>
              <a:ext cx="662151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Оказание государственной услуги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2594257" y="2857262"/>
            <a:ext cx="1230347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7402" y="2937518"/>
            <a:ext cx="1364476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Оплата пошлин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 </a:t>
            </a:r>
            <a:r>
              <a:rPr lang="ru-RU" sz="1200" i="1" dirty="0">
                <a:solidFill>
                  <a:srgbClr val="1F497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charset="0"/>
              </a:rPr>
              <a:t>(10 минут)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614613" y="4424443"/>
            <a:ext cx="1189634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1650" y="4357694"/>
            <a:ext cx="1942647" cy="560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Подача заявления и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комплекта документов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>
                <a:solidFill>
                  <a:srgbClr val="1F497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charset="0"/>
              </a:rPr>
              <a:t>(15 минут)</a:t>
            </a:r>
            <a:endParaRPr lang="ru-RU" sz="1200" i="1" dirty="0"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charset="0"/>
            </a:endParaRPr>
          </a:p>
        </p:txBody>
      </p:sp>
      <p:grpSp>
        <p:nvGrpSpPr>
          <p:cNvPr id="7186" name="Группа 45"/>
          <p:cNvGrpSpPr>
            <a:grpSpLocks/>
          </p:cNvGrpSpPr>
          <p:nvPr/>
        </p:nvGrpSpPr>
        <p:grpSpPr bwMode="auto">
          <a:xfrm>
            <a:off x="3446463" y="3357563"/>
            <a:ext cx="357187" cy="357187"/>
            <a:chOff x="4000496" y="2571744"/>
            <a:chExt cx="1214446" cy="1214446"/>
          </a:xfrm>
        </p:grpSpPr>
        <p:pic>
          <p:nvPicPr>
            <p:cNvPr id="7230" name="Рисунок 40" descr="Cloc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2571744"/>
              <a:ext cx="121444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rot="16200000" flipV="1">
              <a:off x="4286564" y="2857816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>
              <a:off x="4572636" y="3143884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трелка вправо 6"/>
          <p:cNvSpPr/>
          <p:nvPr/>
        </p:nvSpPr>
        <p:spPr>
          <a:xfrm rot="16200000">
            <a:off x="589635" y="2861765"/>
            <a:ext cx="1221340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386" y="2857496"/>
            <a:ext cx="191172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Получение информации о необходимых документах </a:t>
            </a:r>
            <a:r>
              <a:rPr lang="ru-RU" sz="1300" i="1" dirty="0">
                <a:solidFill>
                  <a:srgbClr val="1F497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(10 минут)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00800" y="4429133"/>
            <a:ext cx="1199010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38" y="4357694"/>
            <a:ext cx="1384803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Сбор комплекта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документов</a:t>
            </a:r>
          </a:p>
        </p:txBody>
      </p:sp>
      <p:grpSp>
        <p:nvGrpSpPr>
          <p:cNvPr id="7195" name="Группа 46"/>
          <p:cNvGrpSpPr>
            <a:grpSpLocks/>
          </p:cNvGrpSpPr>
          <p:nvPr/>
        </p:nvGrpSpPr>
        <p:grpSpPr bwMode="auto">
          <a:xfrm>
            <a:off x="1446213" y="3357563"/>
            <a:ext cx="357187" cy="357187"/>
            <a:chOff x="4000496" y="2571744"/>
            <a:chExt cx="1214446" cy="1214446"/>
          </a:xfrm>
        </p:grpSpPr>
        <p:pic>
          <p:nvPicPr>
            <p:cNvPr id="7227" name="Рисунок 47" descr="Cloc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2571744"/>
              <a:ext cx="121444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 rot="16200000" flipV="1">
              <a:off x="4286564" y="2857816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4572636" y="3143884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трелка вправо 20"/>
          <p:cNvSpPr/>
          <p:nvPr/>
        </p:nvSpPr>
        <p:spPr>
          <a:xfrm rot="16200000">
            <a:off x="4634892" y="2829493"/>
            <a:ext cx="1143008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599173" y="4436849"/>
            <a:ext cx="1214446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0542" y="4357694"/>
            <a:ext cx="1167756" cy="560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Получение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результатов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>
                <a:solidFill>
                  <a:srgbClr val="1F497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charset="0"/>
              </a:rPr>
              <a:t>(1 минута)</a:t>
            </a:r>
            <a:endParaRPr lang="ru-RU" sz="1200" i="1" dirty="0"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1914" y="2859484"/>
            <a:ext cx="1937838" cy="560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Получение информации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о готовности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>
                <a:solidFill>
                  <a:srgbClr val="1F497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charset="0"/>
              </a:rPr>
              <a:t>(1 минута)</a:t>
            </a:r>
            <a:endParaRPr lang="ru-RU" sz="1200" i="1" dirty="0"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grpSp>
        <p:nvGrpSpPr>
          <p:cNvPr id="7204" name="Группа 50"/>
          <p:cNvGrpSpPr>
            <a:grpSpLocks/>
          </p:cNvGrpSpPr>
          <p:nvPr/>
        </p:nvGrpSpPr>
        <p:grpSpPr bwMode="auto">
          <a:xfrm>
            <a:off x="5446713" y="3357563"/>
            <a:ext cx="357187" cy="357187"/>
            <a:chOff x="4000496" y="2571744"/>
            <a:chExt cx="1214446" cy="1214446"/>
          </a:xfrm>
        </p:grpSpPr>
        <p:pic>
          <p:nvPicPr>
            <p:cNvPr id="7224" name="Рисунок 51" descr="Cloc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2571744"/>
              <a:ext cx="121444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Прямая соединительная линия 52"/>
            <p:cNvCxnSpPr/>
            <p:nvPr/>
          </p:nvCxnSpPr>
          <p:spPr>
            <a:xfrm rot="16200000" flipV="1">
              <a:off x="4286564" y="2857816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0800000">
              <a:off x="4572636" y="3143884"/>
              <a:ext cx="356238" cy="2159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Скругленный прямоугольник 60"/>
          <p:cNvSpPr/>
          <p:nvPr/>
        </p:nvSpPr>
        <p:spPr>
          <a:xfrm>
            <a:off x="6143636" y="2214554"/>
            <a:ext cx="2857520" cy="3286148"/>
          </a:xfrm>
          <a:prstGeom prst="roundRect">
            <a:avLst>
              <a:gd name="adj" fmla="val 9524"/>
            </a:avLst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1F497D"/>
                </a:solidFill>
              </a:rPr>
              <a:t>Оказание услуг без необходимости личного визита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1F497D"/>
                </a:solidFill>
              </a:rPr>
              <a:t>Нет необходимости сбора документа за счет организации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1F497D"/>
                </a:solidFill>
              </a:rPr>
              <a:t>электронного взаимодействия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1F497D"/>
                </a:solidFill>
              </a:rPr>
              <a:t>Посещение ведомства только за бумажной копией результатов услуги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1F497D"/>
                </a:solidFill>
              </a:rPr>
              <a:t>До 40 минут затрат личного времени заявителя на операции связанные с заказом и получением услуги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00166" y="5500702"/>
            <a:ext cx="14287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Сбор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Информации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i="1" dirty="0"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о Заявителе</a:t>
            </a:r>
          </a:p>
        </p:txBody>
      </p:sp>
      <p:sp>
        <p:nvSpPr>
          <p:cNvPr id="70" name="Стрелка вправо 69"/>
          <p:cNvSpPr/>
          <p:nvPr/>
        </p:nvSpPr>
        <p:spPr>
          <a:xfrm rot="10800000">
            <a:off x="1647731" y="5067385"/>
            <a:ext cx="995443" cy="484632"/>
          </a:xfrm>
          <a:prstGeom prst="rightArrow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grpSp>
        <p:nvGrpSpPr>
          <p:cNvPr id="7212" name="Группа 70"/>
          <p:cNvGrpSpPr>
            <a:grpSpLocks/>
          </p:cNvGrpSpPr>
          <p:nvPr/>
        </p:nvGrpSpPr>
        <p:grpSpPr bwMode="auto">
          <a:xfrm>
            <a:off x="928688" y="4286250"/>
            <a:ext cx="571500" cy="571500"/>
            <a:chOff x="4714875" y="4786311"/>
            <a:chExt cx="1000125" cy="1000125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rot="16200000" flipH="1">
              <a:off x="4714875" y="4786311"/>
              <a:ext cx="1000125" cy="1000125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4714875" y="4786311"/>
              <a:ext cx="1000125" cy="1000125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13" name="Группа 82"/>
          <p:cNvGrpSpPr>
            <a:grpSpLocks/>
          </p:cNvGrpSpPr>
          <p:nvPr/>
        </p:nvGrpSpPr>
        <p:grpSpPr bwMode="auto">
          <a:xfrm>
            <a:off x="874713" y="3571875"/>
            <a:ext cx="839787" cy="609600"/>
            <a:chOff x="874328" y="3571876"/>
            <a:chExt cx="840152" cy="609600"/>
          </a:xfrm>
        </p:grpSpPr>
        <p:pic>
          <p:nvPicPr>
            <p:cNvPr id="7220" name="Рисунок 59" descr="User-128x1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4328" y="357187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Рисунок 58" descr="workplace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7290" y="378619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14" name="Группа 83"/>
          <p:cNvGrpSpPr>
            <a:grpSpLocks/>
          </p:cNvGrpSpPr>
          <p:nvPr/>
        </p:nvGrpSpPr>
        <p:grpSpPr bwMode="auto">
          <a:xfrm>
            <a:off x="2874963" y="3571875"/>
            <a:ext cx="839787" cy="609600"/>
            <a:chOff x="2874592" y="3571876"/>
            <a:chExt cx="840152" cy="609600"/>
          </a:xfrm>
        </p:grpSpPr>
        <p:pic>
          <p:nvPicPr>
            <p:cNvPr id="7218" name="Рисунок 59" descr="User-128x1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74592" y="357187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9" name="Рисунок 58" descr="workplace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57554" y="378619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15" name="Группа 84"/>
          <p:cNvGrpSpPr>
            <a:grpSpLocks/>
          </p:cNvGrpSpPr>
          <p:nvPr/>
        </p:nvGrpSpPr>
        <p:grpSpPr bwMode="auto">
          <a:xfrm>
            <a:off x="4875213" y="3571875"/>
            <a:ext cx="839787" cy="609600"/>
            <a:chOff x="4874856" y="3571876"/>
            <a:chExt cx="840152" cy="609600"/>
          </a:xfrm>
        </p:grpSpPr>
        <p:pic>
          <p:nvPicPr>
            <p:cNvPr id="7216" name="Рисунок 59" descr="User-128x1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4856" y="357187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7" name="Рисунок 58" descr="workplace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57818" y="3786190"/>
              <a:ext cx="35719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971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71450" y="485775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50" y="3286125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450" y="171450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249363"/>
            <a:ext cx="2857500" cy="3571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Услуга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1249363"/>
            <a:ext cx="2857500" cy="3571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Сделано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88" y="1249363"/>
            <a:ext cx="2857500" cy="3571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Планируется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88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Организация электронного взаимодействия с  другими ФОИВ с целью исключения  требования документов от заявителя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Интеграция системы обработки заявлений с АИС ФМС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Реализация во всех регионах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2188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Информирования о ходе подготовки документа на Едином портале 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Обеспечение инвариантности интерактивной формы от ПО кадастрового инженера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до конца года – все регионы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88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Подключение дополнительных библиотечных фондов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2428875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428875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2428875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5357813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357813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357813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Получение паспорта, загранпаспорта старого образца, адресно-справочная работа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/>
            </a:r>
            <a:br>
              <a:rPr lang="ru-RU" sz="1200" dirty="0">
                <a:solidFill>
                  <a:srgbClr val="4F81BD"/>
                </a:solidFill>
              </a:rPr>
            </a:br>
            <a:r>
              <a:rPr lang="ru-RU" sz="1200" dirty="0">
                <a:solidFill>
                  <a:srgbClr val="4F81BD"/>
                </a:solidFill>
              </a:rPr>
              <a:t>ФМС России - № 40-42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Постановка земельных участков на государственный кадастровый учет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Росреестр - № 69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Предоставление сведений из библиотечных баз данных (2 услуги)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Минкультуры России – № 50-51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заявлений в электронном виде в территориальный орган ФМС (для г. Москвы)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Исключена необходимость визита  в службу для подачи документов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Информирование о ходе подготовки документа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50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Услуга предоставляется в соответствии с требованиями 5 этапа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(без информирования о ход рассмотрения заявления)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Реализовано для 12 регионов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50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Возможность получать необходимую информацию в режиме «он-лайн» (5этап) для фонда РГБ</a:t>
            </a:r>
          </a:p>
        </p:txBody>
      </p:sp>
    </p:spTree>
    <p:extLst>
      <p:ext uri="{BB962C8B-B14F-4D97-AF65-F5344CB8AC3E}">
        <p14:creationId xmlns:p14="http://schemas.microsoft.com/office/powerpoint/2010/main" val="35541263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71450" y="485775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50" y="3286125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450" y="171450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249363"/>
            <a:ext cx="2857500" cy="3571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Услуга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1249363"/>
            <a:ext cx="2857500" cy="3571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Сделано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88" y="1249363"/>
            <a:ext cx="2857500" cy="3571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Планируется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88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Обеспечение работы в режиме промышленной эксплуатации по всем субъектам РФ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Реализация возможности оплатить выписанные штрафы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Повышение качества и полноты информации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2188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Организация электронного взаимодействия с  другими ФОИВ  и РОИВ с целью исключения  требования документов от заявителя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88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Совершенствование НПА для юридически значимого оказания услуги в электронном виде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2428875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428875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2428875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Предоставление сведений об административных правонарушениях в области дорожного движения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МВД России - № 64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Выдача специальных разрешений на международную автомобильную перевозку крупногабаритных и тяжеловесных грузов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srgbClr val="4F81BD"/>
                </a:solidFill>
              </a:rPr>
              <a:t>Росавтодор</a:t>
            </a:r>
            <a:r>
              <a:rPr lang="ru-RU" sz="1200" dirty="0">
                <a:solidFill>
                  <a:srgbClr val="4F81BD"/>
                </a:solidFill>
              </a:rPr>
              <a:t> - № 74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Предоставление информации о состоянии лицевых счетов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Пенсионный фонд РФ – № 32</a:t>
            </a: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357813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357813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5357813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Возможность получать необходимую информацию в режиме «он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лайн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»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Реализовано в тестовом режиме раньше срока по 1555-р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50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заявлений в электронном виде 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Исключена необходимость личного визита для подачи заявления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50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Возможность получать необходимую информацию в режиме «он-лайн» (5этап)</a:t>
            </a:r>
          </a:p>
        </p:txBody>
      </p:sp>
    </p:spTree>
    <p:extLst>
      <p:ext uri="{BB962C8B-B14F-4D97-AF65-F5344CB8AC3E}">
        <p14:creationId xmlns:p14="http://schemas.microsoft.com/office/powerpoint/2010/main" val="70100299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71450" y="485775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50" y="3286125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450" y="1714500"/>
            <a:ext cx="8801100" cy="1500188"/>
          </a:xfrm>
          <a:prstGeom prst="roundRect">
            <a:avLst>
              <a:gd name="adj" fmla="val 6499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249363"/>
            <a:ext cx="2857500" cy="3571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Услуга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1249363"/>
            <a:ext cx="2857500" cy="3571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Сделано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88" y="1249363"/>
            <a:ext cx="2857500" cy="3571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Планируется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88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Подписание ЭЦП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Исключение необходимости личного визита в налоговый орган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2188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Исключение необходимости визита в регистрирующий орган для подачи документов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88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Организация электронного взаимодействия с  другими ФОИВ с целью исключения  требования документов от заявителя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white">
                    <a:lumMod val="65000"/>
                  </a:prstClr>
                </a:solidFill>
              </a:rPr>
              <a:t>Интеграция системы обработки заявлений с АИС  ПВДНП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2428875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428875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2428875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5357813" y="221456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357813" y="3786188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357813" y="5357813"/>
            <a:ext cx="714375" cy="428625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деклараций юридическими лицами (14 видов)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/>
            </a:r>
            <a:br>
              <a:rPr lang="ru-RU" sz="1200" dirty="0">
                <a:solidFill>
                  <a:srgbClr val="4F81BD"/>
                </a:solidFill>
              </a:rPr>
            </a:br>
            <a:r>
              <a:rPr lang="ru-RU" sz="1200" dirty="0">
                <a:solidFill>
                  <a:srgbClr val="4F81BD"/>
                </a:solidFill>
              </a:rPr>
              <a:t> ФНС России –  № 2-15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Регистрация юридических лиц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ФНС России - № 16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Получение загранпаспорта нового поколения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4F81BD"/>
                </a:solidFill>
              </a:rPr>
              <a:t>ФМС России - № 41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174942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деклараций в электронном виде в налоговый орган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Приоритетный прием заявителей, отправивших  декларации  с Единого портала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50" y="3321050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заявления на регистрацию в электронном виде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Приоритетный прием заявителей, отправивших  заявления  через Единый портал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50" y="4892675"/>
            <a:ext cx="2857500" cy="1428750"/>
          </a:xfrm>
          <a:prstGeom prst="roundRect">
            <a:avLst>
              <a:gd name="adj" fmla="val 649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Подача заявлений в электронном виде в территориальный орган ФМС</a:t>
            </a:r>
          </a:p>
          <a:p>
            <a:pPr marL="85725" indent="-8572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Информирование о ходе подготовки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7951324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затруднения и пути 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4491C-56C0-41E4-AFB9-EB970CC87D9C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500188"/>
            <a:ext cx="4000500" cy="1071562"/>
          </a:xfrm>
          <a:prstGeom prst="roundRect">
            <a:avLst>
              <a:gd name="adj" fmla="val 9422"/>
            </a:avLst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Низкая востребованность отдельно взятых услуг для юридических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97438" y="1500188"/>
            <a:ext cx="3960812" cy="1071562"/>
          </a:xfrm>
          <a:prstGeom prst="roundRect">
            <a:avLst>
              <a:gd name="adj" fmla="val 70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Реализация комплексной услуги подачи  отчетности для малого предпринимательства</a:t>
            </a:r>
          </a:p>
        </p:txBody>
      </p:sp>
      <p:pic>
        <p:nvPicPr>
          <p:cNvPr id="19462" name="Рисунок 33" descr="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247">
            <a:off x="4358482" y="183435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50" y="2714625"/>
            <a:ext cx="4000500" cy="1071563"/>
          </a:xfrm>
          <a:prstGeom prst="roundRect">
            <a:avLst>
              <a:gd name="adj" fmla="val 7812"/>
            </a:avLst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Отсутствие обмена информацией между ведомствами в рамках оказания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7438" y="2714625"/>
            <a:ext cx="3960812" cy="1071563"/>
          </a:xfrm>
          <a:prstGeom prst="roundRect">
            <a:avLst>
              <a:gd name="adj" fmla="val 781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Нормативно утвержденный перечень информационных сервисов ведомств</a:t>
            </a:r>
          </a:p>
        </p:txBody>
      </p:sp>
      <p:pic>
        <p:nvPicPr>
          <p:cNvPr id="19465" name="Рисунок 33" descr="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247">
            <a:off x="4358482" y="3048794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50" y="3929063"/>
            <a:ext cx="4000500" cy="1071562"/>
          </a:xfrm>
          <a:prstGeom prst="roundRect">
            <a:avLst>
              <a:gd name="adj" fmla="val 8617"/>
            </a:avLst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Отсутствие единых правил идентификации юридических лиц, а также иностранных граждан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97438" y="3929063"/>
            <a:ext cx="3960812" cy="1071562"/>
          </a:xfrm>
          <a:prstGeom prst="roundRect">
            <a:avLst>
              <a:gd name="adj" fmla="val 700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Формирование общих правил</a:t>
            </a:r>
          </a:p>
        </p:txBody>
      </p:sp>
      <p:pic>
        <p:nvPicPr>
          <p:cNvPr id="19468" name="Рисунок 33" descr="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247">
            <a:off x="4358482" y="4263231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50" y="5143500"/>
            <a:ext cx="4000500" cy="1071563"/>
          </a:xfrm>
          <a:prstGeom prst="roundRect">
            <a:avLst>
              <a:gd name="adj" fmla="val 8617"/>
            </a:avLst>
          </a:prstGeom>
          <a:solidFill>
            <a:schemeClr val="bg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Необходимость расширения списка приоритетных услуг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97438" y="5143500"/>
            <a:ext cx="3960812" cy="1071563"/>
          </a:xfrm>
          <a:prstGeom prst="roundRect">
            <a:avLst>
              <a:gd name="adj" fmla="val 781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76092"/>
              </a:buClr>
              <a:defRPr/>
            </a:pPr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Внесение изменений в 1555-р</a:t>
            </a:r>
          </a:p>
        </p:txBody>
      </p:sp>
      <p:pic>
        <p:nvPicPr>
          <p:cNvPr id="19471" name="Рисунок 33" descr="fl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0247">
            <a:off x="4358482" y="5477669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8625" y="1500188"/>
            <a:ext cx="1214438" cy="214312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C0504D"/>
                </a:solidFill>
                <a:latin typeface="Arial" charset="0"/>
              </a:rPr>
              <a:t>Проблема 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" y="2714625"/>
            <a:ext cx="1214438" cy="214313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C0504D"/>
                </a:solidFill>
                <a:latin typeface="Arial" charset="0"/>
              </a:rPr>
              <a:t>Проблема 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625" y="3929063"/>
            <a:ext cx="1214438" cy="214312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C0504D"/>
                </a:solidFill>
                <a:latin typeface="Arial" charset="0"/>
              </a:rPr>
              <a:t>Проблема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5" y="5143500"/>
            <a:ext cx="1214438" cy="214313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C0504D"/>
                </a:solidFill>
                <a:latin typeface="Arial" charset="0"/>
              </a:rPr>
              <a:t>Проблема 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2063" y="1500188"/>
            <a:ext cx="1214437" cy="214312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0070C0"/>
                </a:solidFill>
                <a:latin typeface="Arial" charset="0"/>
              </a:rPr>
              <a:t>Решение 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63" y="2714625"/>
            <a:ext cx="1214437" cy="214313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0070C0"/>
                </a:solidFill>
                <a:latin typeface="Arial" charset="0"/>
              </a:rPr>
              <a:t>Решение 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063" y="3929063"/>
            <a:ext cx="1214437" cy="214312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0070C0"/>
                </a:solidFill>
                <a:latin typeface="Arial" charset="0"/>
              </a:rPr>
              <a:t>Решение 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2063" y="5143500"/>
            <a:ext cx="1214437" cy="214313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spc="300" dirty="0">
                <a:solidFill>
                  <a:srgbClr val="0070C0"/>
                </a:solidFill>
                <a:latin typeface="Arial" charset="0"/>
              </a:rPr>
              <a:t>Решение !</a:t>
            </a:r>
          </a:p>
        </p:txBody>
      </p:sp>
    </p:spTree>
    <p:extLst>
      <p:ext uri="{BB962C8B-B14F-4D97-AF65-F5344CB8AC3E}">
        <p14:creationId xmlns:p14="http://schemas.microsoft.com/office/powerpoint/2010/main" val="26853066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98072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3" action="ppaction://hlinksldjump"/>
              </a:rPr>
              <a:t>Электронное правительство 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4" action="ppaction://hlinksldjump"/>
              </a:rPr>
              <a:t>Многофункциональные центры. Электронная карта.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5" action="ppaction://hlinksldjump"/>
              </a:rPr>
              <a:t>Административные регламенты.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hlinkClick r:id="rId6" action="ppaction://hlinksldjump"/>
              </a:rPr>
              <a:t>Актуальность организации межведомственного электронного     взаимодействия.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7" action="ppaction://hlinksldjump"/>
              </a:rPr>
              <a:t>Основные нормативные и методические документы.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hlinkClick r:id="rId6" action="ppaction://hlinksldjump"/>
              </a:rPr>
              <a:t>Предпосылки создания</a:t>
            </a:r>
            <a:r>
              <a:rPr lang="en-US" sz="2000" dirty="0" smtClean="0">
                <a:hlinkClick r:id="rId6" action="ppaction://hlinksldjump"/>
              </a:rPr>
              <a:t> </a:t>
            </a:r>
            <a:r>
              <a:rPr lang="ru-RU" sz="2000" dirty="0" smtClean="0">
                <a:hlinkClick r:id="rId6" action="ppaction://hlinksldjump"/>
              </a:rPr>
              <a:t>№ 210-ФЗ. 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hlinkClick r:id="rId8" action="ppaction://hlinksldjump"/>
              </a:rPr>
              <a:t>Предпосылки к переходу на оказание услуг в электронной форме.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9" action="ppaction://hlinksldjump"/>
              </a:rPr>
              <a:t>План перевода.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0" action="ppaction://hlinksldjump"/>
              </a:rPr>
              <a:t>Уровни оказания услуг в Российской Федерации.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1" action="ppaction://hlinksldjump"/>
              </a:rPr>
              <a:t>Категории государственных услуг.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2" action="ppaction://hlinksldjump"/>
              </a:rPr>
              <a:t>Оказание государственной услуги.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3" action="ppaction://hlinksldjump"/>
              </a:rPr>
              <a:t>Результаты.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4" action="ppaction://hlinksldjump"/>
              </a:rPr>
              <a:t>Основные затруднения и пути решения.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5" action="ppaction://hlinksldjump"/>
              </a:rPr>
              <a:t>Государственные услуги, предоставляемые  </a:t>
            </a:r>
            <a:r>
              <a:rPr lang="ru-RU" sz="2000" dirty="0" err="1" smtClean="0">
                <a:hlinkClick r:id="rId15" action="ppaction://hlinksldjump"/>
              </a:rPr>
              <a:t>Росреестром</a:t>
            </a:r>
            <a:r>
              <a:rPr lang="ru-RU" sz="2000" dirty="0" smtClean="0">
                <a:hlinkClick r:id="rId15" action="ppaction://hlinksldjump"/>
              </a:rPr>
              <a:t>.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6" action="ppaction://hlinksldjump"/>
              </a:rPr>
              <a:t>Использованные ресурсы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4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3409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Государственные услуги, предоставляемые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Росреестром</a:t>
            </a:r>
            <a:r>
              <a:rPr lang="ru-RU" sz="2400" dirty="0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4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электронном виде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0119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Приоритетные: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государственная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регистрация прав на недвижимое имущество и сделок с ним;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предоставление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сведений, содержащихся в ЕГРП;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предоставление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сведений, содержащихся в ГКН, и размещение публичных кадастровых карт в сети Интернет;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постановка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объектов недвижимости на государственный кадастровый учет.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Иные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(10): например, лицензирование геодезической деятельности, предоставление сведений из государственного реестра кадастровых инженеров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23639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сервисы </a:t>
            </a:r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Интернет-портала </a:t>
            </a:r>
            <a:r>
              <a:rPr lang="ru-RU" sz="2800" dirty="0" err="1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Росреестра</a:t>
            </a:r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lang="ru-RU" sz="2800" dirty="0"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788" y="1268760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Справочная информация по объектам недвижимости в режиме </a:t>
            </a:r>
            <a:r>
              <a:rPr lang="ru-RU" sz="2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online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Предоставление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сведений ГКН и ЕГРП.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Проверка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статуса запроса на предоставление сведений.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Заявления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 постановке вновь образуемых земельных участков на кадастровый учет.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Заявление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 регистрации прав на недвижимое имущество.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Публичная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кадастровая карта.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Проверка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подлинности выданных электронных документов.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Мастер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формирования доверенности в простой письменной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4018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272598"/>
            <a:ext cx="648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Статистическая информация (за </a:t>
            </a:r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2013год</a:t>
            </a:r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9486" y="940402"/>
            <a:ext cx="260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Динамика заявок по РФ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0551837"/>
              </p:ext>
            </p:extLst>
          </p:nvPr>
        </p:nvGraphicFramePr>
        <p:xfrm>
          <a:off x="1524000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7695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Особенности предоставления сведений в </a:t>
            </a:r>
            <a:r>
              <a:rPr lang="ru-RU" sz="32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электронном</a:t>
            </a:r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виде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985" y="1049825"/>
            <a:ext cx="8316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В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электронном виде выписка существенно дешевле: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выписка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из ГКН для физических лиц в электронном виде –150 руб., в бумажном -400 руб.;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выписка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из ЕГРП о правах отдельного лица на имеющиеся у него объекты недвижимости (для юр. лица) –в электронном виде 500 руб., в бумажном –1 500 руб.</a:t>
            </a:r>
          </a:p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Отсутствие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необходимости посещения территориальных отделов Управления </a:t>
            </a:r>
            <a:r>
              <a:rPr lang="ru-RU" sz="2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Росреестра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по Санкт-Петербургу.</a:t>
            </a:r>
          </a:p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 Электронная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«выписка» является полным аналогом традиционного, «бумажного» документа, так как подписана уникальной электронно-цифровой подписью государственного регистратора (или специалиста органа кадастрового учета).</a:t>
            </a:r>
          </a:p>
        </p:txBody>
      </p:sp>
    </p:spTree>
    <p:extLst>
      <p:ext uri="{BB962C8B-B14F-4D97-AF65-F5344CB8AC3E}">
        <p14:creationId xmlns:p14="http://schemas.microsoft.com/office/powerpoint/2010/main" val="251412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3897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Планы в области мониторинга качества перевода услуг в электронный вид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2936" y="1052736"/>
            <a:ext cx="6365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Экспертный мониторинг не менее 4 тысяч региональных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131115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Мониторинг доступности органов власти по телефону (не менее 50 000 телефонных номеров)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3451" y="3076065"/>
            <a:ext cx="7409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Контрольные закупки</a:t>
            </a:r>
          </a:p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(не менее 15 выборочных приоритетных услуг в трех субъектах Российской Федерации)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5140" y="4276394"/>
            <a:ext cx="6929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Аудит юридической значимости информационных сообщений, аудит интерфейсных решений и аудит технологических, программных и лингвистических средств на ЕПГУ</a:t>
            </a:r>
          </a:p>
        </p:txBody>
      </p:sp>
      <p:sp>
        <p:nvSpPr>
          <p:cNvPr id="10" name="Овал 9"/>
          <p:cNvSpPr/>
          <p:nvPr/>
        </p:nvSpPr>
        <p:spPr>
          <a:xfrm>
            <a:off x="387833" y="1246685"/>
            <a:ext cx="576064" cy="24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7833" y="2289604"/>
            <a:ext cx="576064" cy="24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7833" y="3246123"/>
            <a:ext cx="576064" cy="24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3283" y="4441037"/>
            <a:ext cx="576064" cy="24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8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-24184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83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направления развития предоставления услуг в электронном виде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Реализация Концепции развития механизмов предоставления государственных и муниципальных услуг в электронном виде, а также «дорожной карты»: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5934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Определение требований к предоставлению государственных и муниципальных услуг в электронном виде;</a:t>
            </a:r>
          </a:p>
          <a:p>
            <a:r>
              <a:rPr lang="ru-RU" dirty="0" smtClean="0"/>
              <a:t>Регистрация заявителей в ЕСИА сотрудниками МФЦ;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Единый личный кабинет гражданина;</a:t>
            </a:r>
          </a:p>
          <a:p>
            <a:r>
              <a:rPr lang="ru-RU" dirty="0" smtClean="0"/>
              <a:t>Возможность оплаты государственной пошлины на ЕПГУ;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Информирование граждан о преимуществах использования государственных и муниципальных услуг в электронном виде.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189146"/>
            <a:ext cx="7902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Разработка проекта постановления Правительства Российской Федерации</a:t>
            </a:r>
          </a:p>
          <a:p>
            <a:r>
              <a:rPr lang="ru-RU" dirty="0" smtClean="0"/>
              <a:t>«Об утверждении требований к предоставлению в электронной форме государственных и муниципальных услуг, а также услуг, предоставляемых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4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Использованные ресурсы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http://www.uecard.ru/press/media/presentation/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http://vptk34.ru/finansovyy-likbez/tvorcheskie-raboty/prezentatsiya-na-temu-elektronnoe-pravitelstvo.html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050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http://www.myshared.ru/slide/102398/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8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91683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право 37"/>
          <p:cNvSpPr/>
          <p:nvPr/>
        </p:nvSpPr>
        <p:spPr>
          <a:xfrm>
            <a:off x="3429000" y="2627313"/>
            <a:ext cx="142875" cy="230187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286375" y="2627313"/>
            <a:ext cx="142875" cy="230187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7143750" y="2627313"/>
            <a:ext cx="142875" cy="230187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3429000" y="3714750"/>
            <a:ext cx="142875" cy="230188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5286375" y="3714750"/>
            <a:ext cx="142875" cy="230188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429000" y="4786313"/>
            <a:ext cx="142875" cy="230187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286375" y="4786313"/>
            <a:ext cx="142875" cy="230187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3429000" y="5857875"/>
            <a:ext cx="142875" cy="230188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5286375" y="5857875"/>
            <a:ext cx="142875" cy="230188"/>
          </a:xfrm>
          <a:prstGeom prst="rightArrow">
            <a:avLst>
              <a:gd name="adj1" fmla="val 50000"/>
              <a:gd name="adj2" fmla="val 432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Предпосылки к переходу на оказание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электронной форме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500" y="1285875"/>
            <a:ext cx="1714500" cy="8572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Стратегия развития информационного общества до 2015 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75" y="1285875"/>
            <a:ext cx="1714500" cy="8572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Основные направления деятельности </a:t>
            </a:r>
            <a:r>
              <a:rPr lang="ru-RU" sz="1200" dirty="0">
                <a:solidFill>
                  <a:prstClr val="white"/>
                </a:solidFill>
              </a:rPr>
              <a:t>Правительства </a:t>
            </a:r>
            <a:r>
              <a:rPr lang="ru-RU" sz="1200" dirty="0" err="1">
                <a:solidFill>
                  <a:prstClr val="white"/>
                </a:solidFill>
              </a:rPr>
              <a:t>Антикоррупционный</a:t>
            </a:r>
            <a:r>
              <a:rPr lang="ru-RU" sz="1200" dirty="0">
                <a:solidFill>
                  <a:prstClr val="white"/>
                </a:solidFill>
              </a:rPr>
              <a:t> план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0" y="1285875"/>
            <a:ext cx="1714500" cy="8572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Антикризисный план Правительства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6625" y="1285875"/>
            <a:ext cx="1714500" cy="8572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Программа развития страны до 2020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890588" y="3892550"/>
            <a:ext cx="5214938" cy="1587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965200" y="3892550"/>
            <a:ext cx="5214938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49550" y="3892550"/>
            <a:ext cx="5214938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606925" y="3892550"/>
            <a:ext cx="5214938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571868" y="228599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Повышение эффективности органов власти  и противодействие коррупции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228599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Преодоление кризиса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86644" y="228599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Модернизация и инновационное развитие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14480" y="335756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Открытость ОГВ для общества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868" y="335756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Повышение качества оказания госуслуг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335756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Снижение бюрократических барьеров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14480" y="442913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Повышение доходов населения и бизнеса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868" y="442913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Снижение затрат на взаимодействие между ведомствами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29256" y="442913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Снижение затрат на рутинные функции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14480" y="550070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Прозрачность процедур при оказании госуслуг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868" y="550070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Повышение эффективности исполнения </a:t>
            </a:r>
            <a:r>
              <a:rPr lang="ru-RU" sz="1200" dirty="0" err="1">
                <a:solidFill>
                  <a:srgbClr val="1F497D"/>
                </a:solidFill>
              </a:rPr>
              <a:t>госфункций</a:t>
            </a:r>
            <a:r>
              <a:rPr lang="ru-RU" sz="12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29256" y="550070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Повышения качества принимаемых решений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142875" y="3357563"/>
            <a:ext cx="1643063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Социальные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142875" y="4429125"/>
            <a:ext cx="1643063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Экономические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42875" y="5500688"/>
            <a:ext cx="1643063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Управленческие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480" y="2285992"/>
            <a:ext cx="1714512" cy="857256"/>
          </a:xfrm>
          <a:prstGeom prst="roundRect">
            <a:avLst/>
          </a:prstGeom>
          <a:solidFill>
            <a:srgbClr val="99CCFF">
              <a:alpha val="67059"/>
            </a:srgb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F497D"/>
                </a:solidFill>
              </a:rPr>
              <a:t>Развитие информационного общества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42875" y="2286000"/>
            <a:ext cx="1643063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Государственные</a:t>
            </a:r>
          </a:p>
        </p:txBody>
      </p:sp>
    </p:spTree>
    <p:extLst>
      <p:ext uri="{BB962C8B-B14F-4D97-AF65-F5344CB8AC3E}">
        <p14:creationId xmlns:p14="http://schemas.microsoft.com/office/powerpoint/2010/main" val="167631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8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3603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gradFill flip="none" rotWithShape="1">
                  <a:gsLst>
                    <a:gs pos="0">
                      <a:prstClr val="white">
                        <a:lumMod val="8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8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Уровни оказания услуг в Российской Федерации</a:t>
            </a:r>
            <a:endParaRPr lang="ru-RU" sz="3200" dirty="0"/>
          </a:p>
        </p:txBody>
      </p:sp>
      <p:sp>
        <p:nvSpPr>
          <p:cNvPr id="8" name="Содержимое 7"/>
          <p:cNvSpPr txBox="1">
            <a:spLocks/>
          </p:cNvSpPr>
          <p:nvPr/>
        </p:nvSpPr>
        <p:spPr bwMode="auto">
          <a:xfrm>
            <a:off x="142875" y="1285875"/>
            <a:ext cx="8858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федеральных органов исполнительной власти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2524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Выдача личных документов, регистрация имущества, выплата пенсии, подача налоговых деклараций, получение разрешений и лицензий</a:t>
            </a:r>
          </a:p>
          <a:p>
            <a:pPr marL="90487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органов государственной власти субъектов Российской Федерации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524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Поиск работы, предоставление социальных льгот и субсидий, выдача разрешений на строительство, предоставление жилья, аренда земли, выдача разрешений на торговлю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услуги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524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Регистрация рождения и брака, учет и поддержка малоимущих граждан, социальная помощь ветеранам, поддержка многодетных семей</a:t>
            </a:r>
          </a:p>
          <a:p>
            <a:pPr marL="34290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бюджетных организаций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524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Запись на прием в ЛПУ, поступление в школу, запись в детский сад, ЖКХ</a:t>
            </a:r>
          </a:p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800" dirty="0">
                <a:gradFill flip="none" rotWithShape="1">
                  <a:gsLst>
                    <a:gs pos="0">
                      <a:prstClr val="white">
                        <a:lumMod val="8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8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Категории государственных услуг</a:t>
            </a:r>
            <a:endParaRPr lang="ru-RU" dirty="0"/>
          </a:p>
        </p:txBody>
      </p:sp>
      <p:sp>
        <p:nvSpPr>
          <p:cNvPr id="6" name="Текст 8"/>
          <p:cNvSpPr txBox="1">
            <a:spLocks/>
          </p:cNvSpPr>
          <p:nvPr/>
        </p:nvSpPr>
        <p:spPr bwMode="auto">
          <a:xfrm>
            <a:off x="107504" y="914528"/>
            <a:ext cx="42116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Государство - граждане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092626"/>
            <a:ext cx="2930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Государство - бизнес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 bwMode="auto">
          <a:xfrm>
            <a:off x="285750" y="1554291"/>
            <a:ext cx="42116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Налоги на доходы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Поиск работы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Получение социальной помощи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Личные документы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Регистрация автомобилей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Подача заявлений на строительство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Заявление в милицию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Публичные библиотеки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Сертификаты в связи с рождением и созданием семьи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Поступление в высшие учебные заведения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Заявление о смене места жительства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здравоохранения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одержимое 11"/>
          <p:cNvSpPr txBox="1">
            <a:spLocks/>
          </p:cNvSpPr>
          <p:nvPr/>
        </p:nvSpPr>
        <p:spPr bwMode="auto">
          <a:xfrm>
            <a:off x="4722908" y="1700808"/>
            <a:ext cx="42132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Социальные отчисления на служащих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Корпоративные налоги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Налог на добавленную стоимость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Регистрация новой компании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Подача статистических данных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Подача таможенных деклараций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Получение разрешений, связанных с охраной окружающей среды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Государственные закупки</a:t>
            </a:r>
          </a:p>
        </p:txBody>
      </p:sp>
      <p:pic>
        <p:nvPicPr>
          <p:cNvPr id="11" name="Рисунок 47" descr="p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1049466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8" descr="man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08" y="1062289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39130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gradFill flip="none" rotWithShape="1">
                  <a:gsLst>
                    <a:gs pos="0">
                      <a:prstClr val="white">
                        <a:lumMod val="8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8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Предпосылки создания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0"/>
            <a:ext cx="7200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sz="1500" dirty="0">
                <a:solidFill>
                  <a:srgbClr val="292934"/>
                </a:solidFill>
                <a:latin typeface="Arial"/>
              </a:rPr>
              <a:t>В связи с реализацией Федерального Закона № 210-ФЗ ведомства обязаны подготовиться к предоставлению услуг и исполнению функций в электронном виде. Данная подготовка имеет два аспекта: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endParaRPr lang="ru-RU" sz="2800" i="1" dirty="0">
              <a:solidFill>
                <a:srgbClr val="D2533C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sz="2400" b="1" dirty="0">
                <a:solidFill>
                  <a:srgbClr val="0070C0"/>
                </a:solidFill>
                <a:latin typeface="Calibri"/>
              </a:rPr>
              <a:t>Организационно-правовой: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sz="1500" dirty="0">
                <a:solidFill>
                  <a:srgbClr val="292934"/>
                </a:solidFill>
                <a:latin typeface="Arial"/>
              </a:rPr>
              <a:t>Приведение нормативно-правовой базы к виду, подразумевающему возможность электронного обмена при оказании услуг и исполнении функций (изменение административных регламентов и правовых актов);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sz="2400" b="1" dirty="0">
                <a:solidFill>
                  <a:srgbClr val="0070C0"/>
                </a:solidFill>
                <a:latin typeface="Calibri"/>
              </a:rPr>
              <a:t>Технический: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sz="1500" dirty="0">
                <a:solidFill>
                  <a:srgbClr val="292934"/>
                </a:solidFill>
                <a:latin typeface="Arial"/>
              </a:rPr>
              <a:t>Доработка ведомственных информационных систем для реализации предоставления услуг и исполнения функций в электронном виде (создание электронных регламентов реализации услуг, описание и размещение своих электронных </a:t>
            </a:r>
            <a:r>
              <a:rPr lang="ru-RU" sz="1500" dirty="0" smtClean="0">
                <a:solidFill>
                  <a:srgbClr val="292934"/>
                </a:solidFill>
                <a:latin typeface="Arial"/>
              </a:rPr>
              <a:t>сервисов). </a:t>
            </a:r>
            <a:endParaRPr lang="ru-RU" sz="1500" dirty="0">
              <a:solidFill>
                <a:srgbClr val="292934"/>
              </a:solidFill>
              <a:latin typeface="Arial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ru-RU" sz="2400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6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472"/>
            <a:ext cx="9144000" cy="91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lang="ru-RU" sz="2800" dirty="0">
                <a:gradFill flip="none" rotWithShape="1">
                  <a:gsLst>
                    <a:gs pos="0">
                      <a:prstClr val="white">
                        <a:lumMod val="8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8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нормативные и методические документы</a:t>
            </a:r>
            <a:endParaRPr lang="ru-RU" sz="3200" dirty="0">
              <a:gradFill flip="none" rotWithShape="1">
                <a:gsLst>
                  <a:gs pos="0">
                    <a:prstClr val="white">
                      <a:lumMod val="85000"/>
                      <a:shade val="30000"/>
                      <a:satMod val="115000"/>
                    </a:prstClr>
                  </a:gs>
                  <a:gs pos="50000">
                    <a:prstClr val="white">
                      <a:lumMod val="8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" y="1340768"/>
            <a:ext cx="8064896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210-ФЗ «Об организации предоставления государственных и муниципальных услуг</a:t>
            </a: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»</a:t>
            </a:r>
            <a:endParaRPr lang="ru-RU" alt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63-ФЗ «Об электронной подписи</a:t>
            </a: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»</a:t>
            </a:r>
            <a:endParaRPr lang="ru-RU" alt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Постановление Правительства РФ 697 «Положение о единой системе межведомственного взаимодействия</a:t>
            </a: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»</a:t>
            </a:r>
            <a:endParaRPr lang="ru-RU" alt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Распоряжения Правительства РФ 1993-р, 1506-р, 1555-р, 1519-р «План перехода на предоставление услуг в электронном виде»</a:t>
            </a: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Согласно </a:t>
            </a: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новой редакции 210-ФЗ, статья 7, часть 6 «Перечень документов личного хранения</a:t>
            </a: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»</a:t>
            </a:r>
            <a:endParaRPr lang="ru-RU" alt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Постановление Правительства России от 28.11.2011 г. № 977 «О единой Системе идентификации и аутентификации</a:t>
            </a:r>
            <a:r>
              <a:rPr lang="ru-RU" alt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»</a:t>
            </a:r>
            <a:endParaRPr lang="ru-RU" alt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Приказ </a:t>
            </a:r>
            <a:r>
              <a:rPr lang="ru-RU" altLang="ru-RU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Минкомсвязи</a:t>
            </a:r>
            <a:r>
              <a:rPr lang="ru-RU" alt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 от 27.12.2010 г. № 190 «Технические требования к взаимодействию информационных систем в СМЭВ»</a:t>
            </a:r>
          </a:p>
        </p:txBody>
      </p:sp>
    </p:spTree>
    <p:extLst>
      <p:ext uri="{BB962C8B-B14F-4D97-AF65-F5344CB8AC3E}">
        <p14:creationId xmlns:p14="http://schemas.microsoft.com/office/powerpoint/2010/main" val="17941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8000"/>
                <a:lumOff val="22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91452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76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gradFill flip="none" rotWithShape="1">
                  <a:gsLst>
                    <a:gs pos="0">
                      <a:prstClr val="white">
                        <a:lumMod val="8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8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Актуальность организации межведомственного электронного взаимодействия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71" y="855469"/>
            <a:ext cx="8496944" cy="555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13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Федеральным законом от 27.07.2010 г. № 210-ФЗ «Об организации предоставления государственных и муниципальных услуг» определены следующие требования к оказанию государственных и муниципальных услуг на уровне субъекта РФ:</a:t>
            </a:r>
          </a:p>
          <a:p>
            <a:pPr lvl="0">
              <a:lnSpc>
                <a:spcPct val="110000"/>
              </a:lnSpc>
              <a:defRPr/>
            </a:pPr>
            <a:endParaRPr lang="ru-RU" sz="13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lvl="0">
              <a:lnSpc>
                <a:spcPct val="110000"/>
              </a:lnSpc>
              <a:defRPr/>
            </a:pPr>
            <a:r>
              <a:rPr lang="ru-RU" sz="13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Органы, оказывающие государственные и муниципальные услуги</a:t>
            </a:r>
          </a:p>
          <a:p>
            <a:pPr lvl="0">
              <a:lnSpc>
                <a:spcPct val="110000"/>
              </a:lnSpc>
              <a:defRPr/>
            </a:pPr>
            <a:endParaRPr lang="ru-RU" sz="13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Обязаны предоставлять в иные государственные органы, органы местного самоуправления, организации документы и информацию, необходимые для предоставления государственных и муниципальных услуг, а также получать от иных государственных органов, органов местного самоуправления, организаций такие документы и информацию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ru-RU" sz="13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Не вправе требовать от заявителя предоставления документов и информации, которые находятся в распоряжении органов, предоставляющих государственные услуги, и органов, предоставляющих муниципальные услуги, иных государственных органов, органов местного самоуправления, организаций, в соответствии с нормативными правовыми актами РФ, нормативными правовыми актами субъектов РФ, муниципальными правовыми актами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ru-RU" sz="13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Не вправе требовать от заявителя осуществления действий, в том числе согласований, необходимых для получения государственных и муниципальных услуг и связанных с обращением в иные государственные органы, органы местного самоуправления, организации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ru-RU" sz="13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В соответствии с п.2 ст. 6 Федерального закона от 27 июля 2010 №210-ФЗ органы власти обязаны обеспечивать возможность получения заявителем государственной или муниципальной услуги в электронной форме, если это не запрещено законом</a:t>
            </a:r>
            <a:r>
              <a:rPr lang="ru-RU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…</a:t>
            </a:r>
          </a:p>
          <a:p>
            <a:pPr lvl="0">
              <a:lnSpc>
                <a:spcPct val="110000"/>
              </a:lnSpc>
              <a:defRPr/>
            </a:pPr>
            <a:endParaRPr lang="ru-RU" sz="1050" b="1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9088"/>
            <a:ext cx="7845425" cy="498475"/>
          </a:xfrm>
        </p:spPr>
        <p:txBody>
          <a:bodyPr/>
          <a:lstStyle/>
          <a:p>
            <a:r>
              <a:rPr lang="ru-RU" altLang="ru-RU" sz="2800" dirty="0" smtClean="0"/>
              <a:t>Сфера действия 210-ФЗ</a:t>
            </a: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 rot="10800000" flipV="1">
            <a:off x="577850" y="1001713"/>
            <a:ext cx="2254250" cy="1196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23387D"/>
                </a:solidFill>
              </a:rPr>
              <a:t>Государственные и муниципальные услуги –  (ОИВ, ОМСУ)</a:t>
            </a:r>
            <a:r>
              <a:rPr lang="en-US" altLang="ru-RU" b="1" dirty="0">
                <a:solidFill>
                  <a:srgbClr val="23387D"/>
                </a:solidFill>
              </a:rPr>
              <a:t> – </a:t>
            </a:r>
            <a:r>
              <a:rPr lang="ru-RU" altLang="ru-RU" b="1" dirty="0">
                <a:solidFill>
                  <a:srgbClr val="23387D"/>
                </a:solidFill>
              </a:rPr>
              <a:t>утверждаются административные регламенты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 rot="10800000" flipV="1">
            <a:off x="6680200" y="1173163"/>
            <a:ext cx="2365375" cy="10144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Услуги государственных и муниципальных бюджетных учреждений </a:t>
            </a:r>
            <a:r>
              <a:rPr lang="ru-RU" altLang="ru-RU" b="1" i="1">
                <a:solidFill>
                  <a:srgbClr val="23387D"/>
                </a:solidFill>
              </a:rPr>
              <a:t>для перевода в электронный вид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 rot="10800000" flipV="1">
            <a:off x="3548063" y="1171575"/>
            <a:ext cx="2951162" cy="10144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Услуги, необходимые и обязательные для получения государственных и муниципальных услуг «сопутствующие услуги» </a:t>
            </a:r>
            <a:br>
              <a:rPr lang="ru-RU" altLang="ru-RU" b="1">
                <a:solidFill>
                  <a:srgbClr val="23387D"/>
                </a:solidFill>
              </a:rPr>
            </a:br>
            <a:r>
              <a:rPr lang="ru-RU" altLang="ru-RU" b="1">
                <a:solidFill>
                  <a:srgbClr val="23387D"/>
                </a:solidFill>
              </a:rPr>
              <a:t>(в т.ч.платные)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887663" y="1212850"/>
            <a:ext cx="536575" cy="8540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 rot="10800000" flipV="1">
            <a:off x="1466850" y="3754438"/>
            <a:ext cx="204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23387D"/>
                </a:solidFill>
              </a:rPr>
              <a:t> 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 rot="10800000" flipV="1">
            <a:off x="527050" y="3063875"/>
            <a:ext cx="1425575" cy="6492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FFFF"/>
                </a:solidFill>
              </a:rPr>
              <a:t>Правительство Российской Федерации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0800000" flipV="1">
            <a:off x="503238" y="4745038"/>
            <a:ext cx="1179512" cy="6492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FFFF"/>
                </a:solidFill>
              </a:rPr>
              <a:t>Субъект Российской Федерации 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 rot="10800000" flipV="1">
            <a:off x="496888" y="5695950"/>
            <a:ext cx="1208087" cy="284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FFFF"/>
                </a:solidFill>
              </a:rPr>
              <a:t>ОМСУ</a:t>
            </a:r>
          </a:p>
        </p:txBody>
      </p:sp>
      <p:sp>
        <p:nvSpPr>
          <p:cNvPr id="36875" name="Text Box 9"/>
          <p:cNvSpPr txBox="1">
            <a:spLocks noChangeArrowheads="1"/>
          </p:cNvSpPr>
          <p:nvPr/>
        </p:nvSpPr>
        <p:spPr bwMode="auto">
          <a:xfrm rot="10800000" flipV="1">
            <a:off x="1841500" y="3043238"/>
            <a:ext cx="1517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Порядок разработки АР для ФОИВ</a:t>
            </a:r>
          </a:p>
        </p:txBody>
      </p:sp>
      <p:sp>
        <p:nvSpPr>
          <p:cNvPr id="36876" name="Text Box 9"/>
          <p:cNvSpPr txBox="1">
            <a:spLocks noChangeArrowheads="1"/>
          </p:cNvSpPr>
          <p:nvPr/>
        </p:nvSpPr>
        <p:spPr bwMode="auto">
          <a:xfrm rot="10800000" flipV="1">
            <a:off x="1933575" y="4694238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Порядок разработки АР для ОИВ субъекта РФ</a:t>
            </a:r>
          </a:p>
        </p:txBody>
      </p:sp>
      <p:sp>
        <p:nvSpPr>
          <p:cNvPr id="36877" name="Text Box 9"/>
          <p:cNvSpPr txBox="1">
            <a:spLocks noChangeArrowheads="1"/>
          </p:cNvSpPr>
          <p:nvPr/>
        </p:nvSpPr>
        <p:spPr bwMode="auto">
          <a:xfrm rot="10800000" flipV="1">
            <a:off x="1897063" y="5589588"/>
            <a:ext cx="1517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Порядок разработки АР для ОМСУ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08000" y="4668838"/>
            <a:ext cx="8523288" cy="222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82600" y="5583238"/>
            <a:ext cx="8545513" cy="111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80" name="Text Box 9"/>
          <p:cNvSpPr txBox="1">
            <a:spLocks noChangeArrowheads="1"/>
          </p:cNvSpPr>
          <p:nvPr/>
        </p:nvSpPr>
        <p:spPr bwMode="auto">
          <a:xfrm rot="10800000" flipV="1">
            <a:off x="3495675" y="3073400"/>
            <a:ext cx="3254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Перечень «сопутствующих» услуг для получения госуслуг ФОИВ,                                                    Порядок определения размера платы</a:t>
            </a:r>
          </a:p>
        </p:txBody>
      </p:sp>
      <p:sp>
        <p:nvSpPr>
          <p:cNvPr id="36881" name="Text Box 9"/>
          <p:cNvSpPr txBox="1">
            <a:spLocks noChangeArrowheads="1"/>
          </p:cNvSpPr>
          <p:nvPr/>
        </p:nvSpPr>
        <p:spPr bwMode="auto">
          <a:xfrm rot="10800000" flipV="1">
            <a:off x="3854450" y="4799013"/>
            <a:ext cx="24844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Перечень «сопутствующих услуг» для госуслуг                ОИВ субъекта РФ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17525" y="3830638"/>
            <a:ext cx="8523288" cy="222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83" name="Text Box 9"/>
          <p:cNvSpPr txBox="1">
            <a:spLocks noChangeArrowheads="1"/>
          </p:cNvSpPr>
          <p:nvPr/>
        </p:nvSpPr>
        <p:spPr bwMode="auto">
          <a:xfrm rot="10800000" flipV="1">
            <a:off x="517525" y="3922713"/>
            <a:ext cx="1265238" cy="6492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FFFF"/>
                </a:solidFill>
              </a:rPr>
              <a:t>Правитель-ственная Комиссия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22288" y="2987675"/>
            <a:ext cx="8523287" cy="222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85" name="Text Box 9"/>
          <p:cNvSpPr txBox="1">
            <a:spLocks noChangeArrowheads="1"/>
          </p:cNvSpPr>
          <p:nvPr/>
        </p:nvSpPr>
        <p:spPr bwMode="auto">
          <a:xfrm rot="10800000" flipV="1">
            <a:off x="3873500" y="5645150"/>
            <a:ext cx="24844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Перечень «сопутствующих услуг» для получения муниципальных услуг</a:t>
            </a:r>
          </a:p>
        </p:txBody>
      </p:sp>
      <p:sp>
        <p:nvSpPr>
          <p:cNvPr id="36886" name="Text Box 9"/>
          <p:cNvSpPr txBox="1">
            <a:spLocks noChangeArrowheads="1"/>
          </p:cNvSpPr>
          <p:nvPr/>
        </p:nvSpPr>
        <p:spPr bwMode="auto">
          <a:xfrm rot="10800000" flipV="1">
            <a:off x="1719263" y="3900488"/>
            <a:ext cx="20018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Рекомендации о порядке разработки АР ОИВ субъектов РФ</a:t>
            </a:r>
          </a:p>
        </p:txBody>
      </p:sp>
      <p:sp>
        <p:nvSpPr>
          <p:cNvPr id="36887" name="Text Box 9"/>
          <p:cNvSpPr txBox="1">
            <a:spLocks noChangeArrowheads="1"/>
          </p:cNvSpPr>
          <p:nvPr/>
        </p:nvSpPr>
        <p:spPr bwMode="auto">
          <a:xfrm rot="10800000" flipV="1">
            <a:off x="3482975" y="3833813"/>
            <a:ext cx="336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Рекомендации по Перечню «сопутствующих услуг» для ОИВ субъектов РФ, по порядку определения размера платы</a:t>
            </a:r>
          </a:p>
        </p:txBody>
      </p:sp>
      <p:sp>
        <p:nvSpPr>
          <p:cNvPr id="36888" name="Text Box 9"/>
          <p:cNvSpPr txBox="1">
            <a:spLocks noChangeArrowheads="1"/>
          </p:cNvSpPr>
          <p:nvPr/>
        </p:nvSpPr>
        <p:spPr bwMode="auto">
          <a:xfrm rot="10800000" flipV="1">
            <a:off x="6626225" y="3021013"/>
            <a:ext cx="2517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Перечень услуг федеральных, региональных и муниципальных бюджетных учреждений</a:t>
            </a:r>
          </a:p>
        </p:txBody>
      </p:sp>
      <p:sp>
        <p:nvSpPr>
          <p:cNvPr id="36889" name="Text Box 9"/>
          <p:cNvSpPr txBox="1">
            <a:spLocks noChangeArrowheads="1"/>
          </p:cNvSpPr>
          <p:nvPr/>
        </p:nvSpPr>
        <p:spPr bwMode="auto">
          <a:xfrm rot="10800000" flipV="1">
            <a:off x="6626225" y="3902075"/>
            <a:ext cx="2517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Рекомендации по Перечню услуг гос. и муниципальных бюджетных учреждений субъекта РФ</a:t>
            </a:r>
          </a:p>
        </p:txBody>
      </p:sp>
      <p:sp>
        <p:nvSpPr>
          <p:cNvPr id="36890" name="Text Box 9"/>
          <p:cNvSpPr txBox="1">
            <a:spLocks noChangeArrowheads="1"/>
          </p:cNvSpPr>
          <p:nvPr/>
        </p:nvSpPr>
        <p:spPr bwMode="auto">
          <a:xfrm rot="10800000" flipV="1">
            <a:off x="6659563" y="4743450"/>
            <a:ext cx="2484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Перечень услуг государственных и муниципальных учреждений субъекта РФ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 flipV="1">
            <a:off x="6707188" y="3019425"/>
            <a:ext cx="14287" cy="3354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 flipV="1">
            <a:off x="3630613" y="3016250"/>
            <a:ext cx="1587" cy="3365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93" name="AutoShape 29"/>
          <p:cNvSpPr>
            <a:spLocks/>
          </p:cNvSpPr>
          <p:nvPr/>
        </p:nvSpPr>
        <p:spPr bwMode="auto">
          <a:xfrm rot="5400000">
            <a:off x="4664869" y="-1777206"/>
            <a:ext cx="239713" cy="8251825"/>
          </a:xfrm>
          <a:prstGeom prst="rightBrace">
            <a:avLst>
              <a:gd name="adj1" fmla="val 286865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488C4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3E788A"/>
              </a:solidFill>
              <a:latin typeface="Arial" pitchFamily="34" charset="0"/>
            </a:endParaRPr>
          </a:p>
        </p:txBody>
      </p:sp>
      <p:sp>
        <p:nvSpPr>
          <p:cNvPr id="36894" name="Text Box 9"/>
          <p:cNvSpPr txBox="1">
            <a:spLocks noChangeArrowheads="1"/>
          </p:cNvSpPr>
          <p:nvPr/>
        </p:nvSpPr>
        <p:spPr bwMode="auto">
          <a:xfrm rot="10800000" flipV="1">
            <a:off x="533400" y="2533650"/>
            <a:ext cx="8440738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srgbClr val="23387D"/>
                </a:solidFill>
              </a:rPr>
              <a:t>Сведения включаются в Сводный реестр государственных муниципальных услуг, публикуются на Едином портале</a:t>
            </a:r>
          </a:p>
        </p:txBody>
      </p:sp>
      <p:sp>
        <p:nvSpPr>
          <p:cNvPr id="36895" name="Rectangle 5"/>
          <p:cNvSpPr>
            <a:spLocks noChangeArrowheads="1"/>
          </p:cNvSpPr>
          <p:nvPr/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3E788A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E788A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8FB49425-E9DE-428C-9D79-5C4948FE2733}" type="slidenum">
              <a:rPr lang="en-US" altLang="ru-RU" b="1">
                <a:solidFill>
                  <a:srgbClr val="23387D"/>
                </a:solidFill>
                <a:latin typeface="Verdan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ru-RU" b="1">
              <a:solidFill>
                <a:srgbClr val="23387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34l">
  <a:themeElements>
    <a:clrScheme name="cdb2004134l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cdb2004134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488C4">
                <a:alpha val="0"/>
              </a:srgbClr>
            </a:gs>
            <a:gs pos="53000">
              <a:srgbClr val="D4DEFF">
                <a:alpha val="53000"/>
              </a:srgbClr>
            </a:gs>
            <a:gs pos="83000">
              <a:srgbClr val="D4DEFF">
                <a:alpha val="83000"/>
              </a:srgbClr>
            </a:gs>
            <a:gs pos="100000">
              <a:srgbClr val="96AB94"/>
            </a:gs>
          </a:gsLst>
          <a:lin ang="1080000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100" dir="5400000" algn="t" rotWithShape="0">
            <a:srgbClr val="000000">
              <a:alpha val="39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3E788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488C4">
                <a:alpha val="0"/>
              </a:srgbClr>
            </a:gs>
            <a:gs pos="53000">
              <a:srgbClr val="D4DEFF">
                <a:alpha val="53000"/>
              </a:srgbClr>
            </a:gs>
            <a:gs pos="83000">
              <a:srgbClr val="D4DEFF">
                <a:alpha val="83000"/>
              </a:srgbClr>
            </a:gs>
            <a:gs pos="100000">
              <a:srgbClr val="96AB94"/>
            </a:gs>
          </a:gsLst>
          <a:lin ang="1080000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100" dir="5400000" algn="t" rotWithShape="0">
            <a:srgbClr val="000000">
              <a:alpha val="39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3E788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34l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34l">
  <a:themeElements>
    <a:clrScheme name="cdb2004134l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cdb2004134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488C4">
                <a:alpha val="0"/>
              </a:srgbClr>
            </a:gs>
            <a:gs pos="53000">
              <a:srgbClr val="D4DEFF">
                <a:alpha val="53000"/>
              </a:srgbClr>
            </a:gs>
            <a:gs pos="83000">
              <a:srgbClr val="D4DEFF">
                <a:alpha val="83000"/>
              </a:srgbClr>
            </a:gs>
            <a:gs pos="100000">
              <a:srgbClr val="96AB94"/>
            </a:gs>
          </a:gsLst>
          <a:lin ang="1080000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100" dir="5400000" algn="t" rotWithShape="0">
            <a:srgbClr val="000000">
              <a:alpha val="39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3E788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488C4">
                <a:alpha val="0"/>
              </a:srgbClr>
            </a:gs>
            <a:gs pos="53000">
              <a:srgbClr val="D4DEFF">
                <a:alpha val="53000"/>
              </a:srgbClr>
            </a:gs>
            <a:gs pos="83000">
              <a:srgbClr val="D4DEFF">
                <a:alpha val="83000"/>
              </a:srgbClr>
            </a:gs>
            <a:gs pos="100000">
              <a:srgbClr val="96AB94"/>
            </a:gs>
          </a:gsLst>
          <a:lin ang="1080000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100" dir="5400000" algn="t" rotWithShape="0">
            <a:srgbClr val="000000">
              <a:alpha val="39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3E788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34l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РегионКом 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2300</Words>
  <Application>Microsoft Office PowerPoint</Application>
  <PresentationFormat>Экран (4:3)</PresentationFormat>
  <Paragraphs>396</Paragraphs>
  <Slides>27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Тема Office</vt:lpstr>
      <vt:lpstr>cdb2004134l</vt:lpstr>
      <vt:lpstr>1_cdb2004134l</vt:lpstr>
      <vt:lpstr>1_РегионКом Blue</vt:lpstr>
      <vt:lpstr>2_РегионКом Blue</vt:lpstr>
      <vt:lpstr>3_РегионКом Blue</vt:lpstr>
      <vt:lpstr>4_РегионКом Blue</vt:lpstr>
      <vt:lpstr>5_РегионКом Blue</vt:lpstr>
      <vt:lpstr>6_РегионКом Blue</vt:lpstr>
      <vt:lpstr>7_РегионКом Blue</vt:lpstr>
      <vt:lpstr>8_РегионКом Blue</vt:lpstr>
      <vt:lpstr>9_РегионКом Blue</vt:lpstr>
      <vt:lpstr>Image</vt:lpstr>
      <vt:lpstr>Презентация PowerPoint</vt:lpstr>
      <vt:lpstr>Презентация PowerPoint</vt:lpstr>
      <vt:lpstr>Предпосылки к переходу на оказание услуг  в электронной форме</vt:lpstr>
      <vt:lpstr>Уровни оказания услуг в Российской Федерации</vt:lpstr>
      <vt:lpstr>Категории государственных услуг</vt:lpstr>
      <vt:lpstr>Презентация PowerPoint</vt:lpstr>
      <vt:lpstr>Презентация PowerPoint</vt:lpstr>
      <vt:lpstr>Презентация PowerPoint</vt:lpstr>
      <vt:lpstr>Сфера действия 210-ФЗ</vt:lpstr>
      <vt:lpstr>Структура Закона № 210-ФЗ</vt:lpstr>
      <vt:lpstr>План перевода</vt:lpstr>
      <vt:lpstr>Социальный эффект</vt:lpstr>
      <vt:lpstr>Экономический эффект</vt:lpstr>
      <vt:lpstr>Управленческий эффект</vt:lpstr>
      <vt:lpstr>Оказание государственной услуги</vt:lpstr>
      <vt:lpstr>Результаты</vt:lpstr>
      <vt:lpstr>Результаты</vt:lpstr>
      <vt:lpstr>Результаты</vt:lpstr>
      <vt:lpstr>Основные затруднения и пути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услуги в электронном виде.      Выполнил: студент II- курсаФЭУТ Магкиев Марат    МИИГАИК  2014г.</dc:title>
  <dc:creator>Марат</dc:creator>
  <cp:lastModifiedBy>Марат</cp:lastModifiedBy>
  <cp:revision>22</cp:revision>
  <dcterms:created xsi:type="dcterms:W3CDTF">2014-11-23T16:23:35Z</dcterms:created>
  <dcterms:modified xsi:type="dcterms:W3CDTF">2015-12-04T20:09:48Z</dcterms:modified>
</cp:coreProperties>
</file>